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8" r:id="rId3"/>
    <p:sldId id="280" r:id="rId4"/>
    <p:sldId id="268" r:id="rId5"/>
    <p:sldId id="285" r:id="rId6"/>
    <p:sldId id="283" r:id="rId7"/>
    <p:sldId id="274" r:id="rId8"/>
    <p:sldId id="269" r:id="rId9"/>
    <p:sldId id="289" r:id="rId10"/>
    <p:sldId id="281" r:id="rId11"/>
    <p:sldId id="290" r:id="rId12"/>
    <p:sldId id="278" r:id="rId13"/>
    <p:sldId id="287"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94676"/>
  </p:normalViewPr>
  <p:slideViewPr>
    <p:cSldViewPr snapToGrid="0">
      <p:cViewPr varScale="1">
        <p:scale>
          <a:sx n="92" d="100"/>
          <a:sy n="92" d="100"/>
        </p:scale>
        <p:origin x="200"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A0D9FC-8921-4863-9FE6-A73D905A633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C19527F-7136-498B-9E7E-F6BCC87AA375}">
      <dgm:prSet/>
      <dgm:spPr/>
      <dgm:t>
        <a:bodyPr/>
        <a:lstStyle/>
        <a:p>
          <a:pPr>
            <a:lnSpc>
              <a:spcPct val="100000"/>
            </a:lnSpc>
          </a:pPr>
          <a:r>
            <a:rPr lang="en-US"/>
            <a:t>12 February 2023, SPREP Accredited Entity (IE) informed GCF (Weather Radar Report) that Vanuatu has met all the FAA requirements for the weather radar.</a:t>
          </a:r>
        </a:p>
      </dgm:t>
    </dgm:pt>
    <dgm:pt modelId="{0BD8506D-395D-4DE4-83A0-E30F74E3E2B3}" type="parTrans" cxnId="{66EAFCD3-1042-4A50-B8B6-12A12E367EB8}">
      <dgm:prSet/>
      <dgm:spPr/>
      <dgm:t>
        <a:bodyPr/>
        <a:lstStyle/>
        <a:p>
          <a:endParaRPr lang="en-US"/>
        </a:p>
      </dgm:t>
    </dgm:pt>
    <dgm:pt modelId="{4347A756-5463-49FE-B6B9-00BB9EE33C61}" type="sibTrans" cxnId="{66EAFCD3-1042-4A50-B8B6-12A12E367EB8}">
      <dgm:prSet/>
      <dgm:spPr/>
      <dgm:t>
        <a:bodyPr/>
        <a:lstStyle/>
        <a:p>
          <a:endParaRPr lang="en-US"/>
        </a:p>
      </dgm:t>
    </dgm:pt>
    <dgm:pt modelId="{FD07E066-09CB-415C-A55C-BFB27A583C05}">
      <dgm:prSet/>
      <dgm:spPr/>
      <dgm:t>
        <a:bodyPr/>
        <a:lstStyle/>
        <a:p>
          <a:pPr>
            <a:lnSpc>
              <a:spcPct val="100000"/>
            </a:lnSpc>
          </a:pPr>
          <a:r>
            <a:rPr lang="en-US"/>
            <a:t>February 2023, SPREP Director General met with Minister Hon Ralph Regenvanu, DG MoCCA, Director VMGD and sector agencies agree to proceed with radar activity. </a:t>
          </a:r>
        </a:p>
      </dgm:t>
    </dgm:pt>
    <dgm:pt modelId="{7A099218-9899-41F8-8E71-C31BCEC33FF6}" type="parTrans" cxnId="{7DEAF02D-235F-491E-87A0-CFF66ACB9221}">
      <dgm:prSet/>
      <dgm:spPr/>
      <dgm:t>
        <a:bodyPr/>
        <a:lstStyle/>
        <a:p>
          <a:endParaRPr lang="en-US"/>
        </a:p>
      </dgm:t>
    </dgm:pt>
    <dgm:pt modelId="{8D489651-E315-4050-BB23-E9A3CBEA268C}" type="sibTrans" cxnId="{7DEAF02D-235F-491E-87A0-CFF66ACB9221}">
      <dgm:prSet/>
      <dgm:spPr/>
      <dgm:t>
        <a:bodyPr/>
        <a:lstStyle/>
        <a:p>
          <a:endParaRPr lang="en-US"/>
        </a:p>
      </dgm:t>
    </dgm:pt>
    <dgm:pt modelId="{902C7A8C-37C4-4B47-95CF-091352998DAA}">
      <dgm:prSet/>
      <dgm:spPr/>
      <dgm:t>
        <a:bodyPr/>
        <a:lstStyle/>
        <a:p>
          <a:pPr>
            <a:lnSpc>
              <a:spcPct val="100000"/>
            </a:lnSpc>
          </a:pPr>
          <a:r>
            <a:rPr lang="en-US"/>
            <a:t>SPREP IE has indicated to VMGD that all project implementation will close on 1 October 2022. Note project end date is 10 December 2022. </a:t>
          </a:r>
        </a:p>
      </dgm:t>
    </dgm:pt>
    <dgm:pt modelId="{15BECFEA-CD38-454F-B782-1C04CD852541}" type="parTrans" cxnId="{280C5701-898D-4FF1-8FAF-951BF4E55A1A}">
      <dgm:prSet/>
      <dgm:spPr/>
      <dgm:t>
        <a:bodyPr/>
        <a:lstStyle/>
        <a:p>
          <a:endParaRPr lang="en-US"/>
        </a:p>
      </dgm:t>
    </dgm:pt>
    <dgm:pt modelId="{0990089F-6C33-4169-9C09-F7EAAB7BB42D}" type="sibTrans" cxnId="{280C5701-898D-4FF1-8FAF-951BF4E55A1A}">
      <dgm:prSet/>
      <dgm:spPr/>
      <dgm:t>
        <a:bodyPr/>
        <a:lstStyle/>
        <a:p>
          <a:endParaRPr lang="en-US"/>
        </a:p>
      </dgm:t>
    </dgm:pt>
    <dgm:pt modelId="{3B2D364C-138A-4761-803D-7CD11DD00373}">
      <dgm:prSet/>
      <dgm:spPr/>
      <dgm:t>
        <a:bodyPr/>
        <a:lstStyle/>
        <a:p>
          <a:pPr>
            <a:lnSpc>
              <a:spcPct val="100000"/>
            </a:lnSpc>
          </a:pPr>
          <a:r>
            <a:rPr lang="en-US"/>
            <a:t>SPREP has requested GCF for a no-cost extension for an additional 24 months (to December 2025) for the implementation of the radar (procurement, installation, commissioning, monitoring and handover) – note Agenda item 4 (PSC-6)</a:t>
          </a:r>
        </a:p>
      </dgm:t>
    </dgm:pt>
    <dgm:pt modelId="{55378D4F-743B-40F9-9F76-5B9422179303}" type="parTrans" cxnId="{65BCD291-3DC4-4532-9265-EBB3A3CEC989}">
      <dgm:prSet/>
      <dgm:spPr/>
      <dgm:t>
        <a:bodyPr/>
        <a:lstStyle/>
        <a:p>
          <a:endParaRPr lang="en-US"/>
        </a:p>
      </dgm:t>
    </dgm:pt>
    <dgm:pt modelId="{17D74BA1-1A02-4D8A-A910-60508E13A482}" type="sibTrans" cxnId="{65BCD291-3DC4-4532-9265-EBB3A3CEC989}">
      <dgm:prSet/>
      <dgm:spPr/>
      <dgm:t>
        <a:bodyPr/>
        <a:lstStyle/>
        <a:p>
          <a:endParaRPr lang="en-US"/>
        </a:p>
      </dgm:t>
    </dgm:pt>
    <dgm:pt modelId="{EDFFE014-9DB1-4E4B-ABC7-1B408E6C472D}" type="pres">
      <dgm:prSet presAssocID="{7EA0D9FC-8921-4863-9FE6-A73D905A6332}" presName="root" presStyleCnt="0">
        <dgm:presLayoutVars>
          <dgm:dir/>
          <dgm:resizeHandles val="exact"/>
        </dgm:presLayoutVars>
      </dgm:prSet>
      <dgm:spPr/>
    </dgm:pt>
    <dgm:pt modelId="{C5C7AD2D-DC76-4D87-BACF-A36889CFF779}" type="pres">
      <dgm:prSet presAssocID="{8C19527F-7136-498B-9E7E-F6BCC87AA375}" presName="compNode" presStyleCnt="0"/>
      <dgm:spPr/>
    </dgm:pt>
    <dgm:pt modelId="{33BD437D-821C-492B-899C-63CB622D3784}" type="pres">
      <dgm:prSet presAssocID="{8C19527F-7136-498B-9E7E-F6BCC87AA375}" presName="bgRect" presStyleLbl="bgShp" presStyleIdx="0" presStyleCnt="4"/>
      <dgm:spPr/>
    </dgm:pt>
    <dgm:pt modelId="{E29997D0-D9CB-4B49-A953-772F87398FCE}" type="pres">
      <dgm:prSet presAssocID="{8C19527F-7136-498B-9E7E-F6BCC87AA37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eroplane"/>
        </a:ext>
      </dgm:extLst>
    </dgm:pt>
    <dgm:pt modelId="{D00D37F6-2AE1-4DB1-A085-396478D4A52C}" type="pres">
      <dgm:prSet presAssocID="{8C19527F-7136-498B-9E7E-F6BCC87AA375}" presName="spaceRect" presStyleCnt="0"/>
      <dgm:spPr/>
    </dgm:pt>
    <dgm:pt modelId="{E4FF7354-AB50-40BD-B699-4FB953B8404F}" type="pres">
      <dgm:prSet presAssocID="{8C19527F-7136-498B-9E7E-F6BCC87AA375}" presName="parTx" presStyleLbl="revTx" presStyleIdx="0" presStyleCnt="4">
        <dgm:presLayoutVars>
          <dgm:chMax val="0"/>
          <dgm:chPref val="0"/>
        </dgm:presLayoutVars>
      </dgm:prSet>
      <dgm:spPr/>
    </dgm:pt>
    <dgm:pt modelId="{B899A8E7-9245-41FC-9EAF-80BEC048EA3E}" type="pres">
      <dgm:prSet presAssocID="{4347A756-5463-49FE-B6B9-00BB9EE33C61}" presName="sibTrans" presStyleCnt="0"/>
      <dgm:spPr/>
    </dgm:pt>
    <dgm:pt modelId="{3E307F69-D4EE-44CC-A1E2-13706DE6E475}" type="pres">
      <dgm:prSet presAssocID="{FD07E066-09CB-415C-A55C-BFB27A583C05}" presName="compNode" presStyleCnt="0"/>
      <dgm:spPr/>
    </dgm:pt>
    <dgm:pt modelId="{3B6243C0-5191-42EC-9729-4E1BC621D708}" type="pres">
      <dgm:prSet presAssocID="{FD07E066-09CB-415C-A55C-BFB27A583C05}" presName="bgRect" presStyleLbl="bgShp" presStyleIdx="1" presStyleCnt="4"/>
      <dgm:spPr/>
    </dgm:pt>
    <dgm:pt modelId="{6EEF6935-6B4E-4CB8-BE20-662D362B8E14}" type="pres">
      <dgm:prSet presAssocID="{FD07E066-09CB-415C-A55C-BFB27A583C0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ptain"/>
        </a:ext>
      </dgm:extLst>
    </dgm:pt>
    <dgm:pt modelId="{579D3734-2ABB-4E65-B479-9F029C49529F}" type="pres">
      <dgm:prSet presAssocID="{FD07E066-09CB-415C-A55C-BFB27A583C05}" presName="spaceRect" presStyleCnt="0"/>
      <dgm:spPr/>
    </dgm:pt>
    <dgm:pt modelId="{F57D3537-F70A-4F99-987D-FE98EB59E213}" type="pres">
      <dgm:prSet presAssocID="{FD07E066-09CB-415C-A55C-BFB27A583C05}" presName="parTx" presStyleLbl="revTx" presStyleIdx="1" presStyleCnt="4">
        <dgm:presLayoutVars>
          <dgm:chMax val="0"/>
          <dgm:chPref val="0"/>
        </dgm:presLayoutVars>
      </dgm:prSet>
      <dgm:spPr/>
    </dgm:pt>
    <dgm:pt modelId="{30546BCD-461C-472E-9648-FD1255398C50}" type="pres">
      <dgm:prSet presAssocID="{8D489651-E315-4050-BB23-E9A3CBEA268C}" presName="sibTrans" presStyleCnt="0"/>
      <dgm:spPr/>
    </dgm:pt>
    <dgm:pt modelId="{96305DAB-AC8D-427E-ADC8-99783D29821A}" type="pres">
      <dgm:prSet presAssocID="{902C7A8C-37C4-4B47-95CF-091352998DAA}" presName="compNode" presStyleCnt="0"/>
      <dgm:spPr/>
    </dgm:pt>
    <dgm:pt modelId="{5C1C4348-7152-428D-8F39-7F0E113BCA8D}" type="pres">
      <dgm:prSet presAssocID="{902C7A8C-37C4-4B47-95CF-091352998DAA}" presName="bgRect" presStyleLbl="bgShp" presStyleIdx="2" presStyleCnt="4"/>
      <dgm:spPr/>
    </dgm:pt>
    <dgm:pt modelId="{31F1D0D1-4056-41C3-93EC-52999DB81ED9}" type="pres">
      <dgm:prSet presAssocID="{902C7A8C-37C4-4B47-95CF-091352998DA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ily Calendar"/>
        </a:ext>
      </dgm:extLst>
    </dgm:pt>
    <dgm:pt modelId="{F0F6AAD0-C750-4C5F-8748-3E52C82AF0EB}" type="pres">
      <dgm:prSet presAssocID="{902C7A8C-37C4-4B47-95CF-091352998DAA}" presName="spaceRect" presStyleCnt="0"/>
      <dgm:spPr/>
    </dgm:pt>
    <dgm:pt modelId="{D0BA1591-19BB-461C-B4D0-F11D5A3810C7}" type="pres">
      <dgm:prSet presAssocID="{902C7A8C-37C4-4B47-95CF-091352998DAA}" presName="parTx" presStyleLbl="revTx" presStyleIdx="2" presStyleCnt="4">
        <dgm:presLayoutVars>
          <dgm:chMax val="0"/>
          <dgm:chPref val="0"/>
        </dgm:presLayoutVars>
      </dgm:prSet>
      <dgm:spPr/>
    </dgm:pt>
    <dgm:pt modelId="{4D6F97AA-6715-430B-8E27-5C2E51D3579C}" type="pres">
      <dgm:prSet presAssocID="{0990089F-6C33-4169-9C09-F7EAAB7BB42D}" presName="sibTrans" presStyleCnt="0"/>
      <dgm:spPr/>
    </dgm:pt>
    <dgm:pt modelId="{9DF95AD9-E70A-4C0F-8DC2-0FAC2D52A3D8}" type="pres">
      <dgm:prSet presAssocID="{3B2D364C-138A-4761-803D-7CD11DD00373}" presName="compNode" presStyleCnt="0"/>
      <dgm:spPr/>
    </dgm:pt>
    <dgm:pt modelId="{CC68CEAB-F42B-4060-8196-760762465797}" type="pres">
      <dgm:prSet presAssocID="{3B2D364C-138A-4761-803D-7CD11DD00373}" presName="bgRect" presStyleLbl="bgShp" presStyleIdx="3" presStyleCnt="4"/>
      <dgm:spPr/>
    </dgm:pt>
    <dgm:pt modelId="{B9820FED-D6BC-4C32-B9EC-91951DCDF253}" type="pres">
      <dgm:prSet presAssocID="{3B2D364C-138A-4761-803D-7CD11DD0037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licopter"/>
        </a:ext>
      </dgm:extLst>
    </dgm:pt>
    <dgm:pt modelId="{2C0F2391-9AE5-4B09-9BC0-3F7339D03CAF}" type="pres">
      <dgm:prSet presAssocID="{3B2D364C-138A-4761-803D-7CD11DD00373}" presName="spaceRect" presStyleCnt="0"/>
      <dgm:spPr/>
    </dgm:pt>
    <dgm:pt modelId="{6E3C9752-3FCA-4D44-B878-88E1B9338040}" type="pres">
      <dgm:prSet presAssocID="{3B2D364C-138A-4761-803D-7CD11DD00373}" presName="parTx" presStyleLbl="revTx" presStyleIdx="3" presStyleCnt="4">
        <dgm:presLayoutVars>
          <dgm:chMax val="0"/>
          <dgm:chPref val="0"/>
        </dgm:presLayoutVars>
      </dgm:prSet>
      <dgm:spPr/>
    </dgm:pt>
  </dgm:ptLst>
  <dgm:cxnLst>
    <dgm:cxn modelId="{280C5701-898D-4FF1-8FAF-951BF4E55A1A}" srcId="{7EA0D9FC-8921-4863-9FE6-A73D905A6332}" destId="{902C7A8C-37C4-4B47-95CF-091352998DAA}" srcOrd="2" destOrd="0" parTransId="{15BECFEA-CD38-454F-B782-1C04CD852541}" sibTransId="{0990089F-6C33-4169-9C09-F7EAAB7BB42D}"/>
    <dgm:cxn modelId="{3196F22A-A688-4118-96EB-F36EB0148523}" type="presOf" srcId="{7EA0D9FC-8921-4863-9FE6-A73D905A6332}" destId="{EDFFE014-9DB1-4E4B-ABC7-1B408E6C472D}" srcOrd="0" destOrd="0" presId="urn:microsoft.com/office/officeart/2018/2/layout/IconVerticalSolidList"/>
    <dgm:cxn modelId="{7DEAF02D-235F-491E-87A0-CFF66ACB9221}" srcId="{7EA0D9FC-8921-4863-9FE6-A73D905A6332}" destId="{FD07E066-09CB-415C-A55C-BFB27A583C05}" srcOrd="1" destOrd="0" parTransId="{7A099218-9899-41F8-8E71-C31BCEC33FF6}" sibTransId="{8D489651-E315-4050-BB23-E9A3CBEA268C}"/>
    <dgm:cxn modelId="{E4C9304B-A9A2-436C-B78A-DCEA9465FF1E}" type="presOf" srcId="{FD07E066-09CB-415C-A55C-BFB27A583C05}" destId="{F57D3537-F70A-4F99-987D-FE98EB59E213}" srcOrd="0" destOrd="0" presId="urn:microsoft.com/office/officeart/2018/2/layout/IconVerticalSolidList"/>
    <dgm:cxn modelId="{D90F7756-A492-4B49-A38A-FB5C0604F6A3}" type="presOf" srcId="{902C7A8C-37C4-4B47-95CF-091352998DAA}" destId="{D0BA1591-19BB-461C-B4D0-F11D5A3810C7}" srcOrd="0" destOrd="0" presId="urn:microsoft.com/office/officeart/2018/2/layout/IconVerticalSolidList"/>
    <dgm:cxn modelId="{F89BA362-D217-4C31-8B1C-D2526C248798}" type="presOf" srcId="{3B2D364C-138A-4761-803D-7CD11DD00373}" destId="{6E3C9752-3FCA-4D44-B878-88E1B9338040}" srcOrd="0" destOrd="0" presId="urn:microsoft.com/office/officeart/2018/2/layout/IconVerticalSolidList"/>
    <dgm:cxn modelId="{E05F347B-5A97-4D25-B13F-A2CE932C2D79}" type="presOf" srcId="{8C19527F-7136-498B-9E7E-F6BCC87AA375}" destId="{E4FF7354-AB50-40BD-B699-4FB953B8404F}" srcOrd="0" destOrd="0" presId="urn:microsoft.com/office/officeart/2018/2/layout/IconVerticalSolidList"/>
    <dgm:cxn modelId="{65BCD291-3DC4-4532-9265-EBB3A3CEC989}" srcId="{7EA0D9FC-8921-4863-9FE6-A73D905A6332}" destId="{3B2D364C-138A-4761-803D-7CD11DD00373}" srcOrd="3" destOrd="0" parTransId="{55378D4F-743B-40F9-9F76-5B9422179303}" sibTransId="{17D74BA1-1A02-4D8A-A910-60508E13A482}"/>
    <dgm:cxn modelId="{66EAFCD3-1042-4A50-B8B6-12A12E367EB8}" srcId="{7EA0D9FC-8921-4863-9FE6-A73D905A6332}" destId="{8C19527F-7136-498B-9E7E-F6BCC87AA375}" srcOrd="0" destOrd="0" parTransId="{0BD8506D-395D-4DE4-83A0-E30F74E3E2B3}" sibTransId="{4347A756-5463-49FE-B6B9-00BB9EE33C61}"/>
    <dgm:cxn modelId="{365CE201-9EE4-44DF-9DA5-41A461C6F319}" type="presParOf" srcId="{EDFFE014-9DB1-4E4B-ABC7-1B408E6C472D}" destId="{C5C7AD2D-DC76-4D87-BACF-A36889CFF779}" srcOrd="0" destOrd="0" presId="urn:microsoft.com/office/officeart/2018/2/layout/IconVerticalSolidList"/>
    <dgm:cxn modelId="{8D78BAAA-978F-4F5B-87A3-B7B2E9305C2B}" type="presParOf" srcId="{C5C7AD2D-DC76-4D87-BACF-A36889CFF779}" destId="{33BD437D-821C-492B-899C-63CB622D3784}" srcOrd="0" destOrd="0" presId="urn:microsoft.com/office/officeart/2018/2/layout/IconVerticalSolidList"/>
    <dgm:cxn modelId="{83AC9411-9958-4869-85AE-DFCE9664238A}" type="presParOf" srcId="{C5C7AD2D-DC76-4D87-BACF-A36889CFF779}" destId="{E29997D0-D9CB-4B49-A953-772F87398FCE}" srcOrd="1" destOrd="0" presId="urn:microsoft.com/office/officeart/2018/2/layout/IconVerticalSolidList"/>
    <dgm:cxn modelId="{666242FD-5952-4236-A20E-4FFB6353C5E4}" type="presParOf" srcId="{C5C7AD2D-DC76-4D87-BACF-A36889CFF779}" destId="{D00D37F6-2AE1-4DB1-A085-396478D4A52C}" srcOrd="2" destOrd="0" presId="urn:microsoft.com/office/officeart/2018/2/layout/IconVerticalSolidList"/>
    <dgm:cxn modelId="{EC93A277-CDAD-4D43-AD6D-185A165CF4C6}" type="presParOf" srcId="{C5C7AD2D-DC76-4D87-BACF-A36889CFF779}" destId="{E4FF7354-AB50-40BD-B699-4FB953B8404F}" srcOrd="3" destOrd="0" presId="urn:microsoft.com/office/officeart/2018/2/layout/IconVerticalSolidList"/>
    <dgm:cxn modelId="{42C1957A-D800-4F15-BBBB-11B501EF00F1}" type="presParOf" srcId="{EDFFE014-9DB1-4E4B-ABC7-1B408E6C472D}" destId="{B899A8E7-9245-41FC-9EAF-80BEC048EA3E}" srcOrd="1" destOrd="0" presId="urn:microsoft.com/office/officeart/2018/2/layout/IconVerticalSolidList"/>
    <dgm:cxn modelId="{2D6FF86B-84C6-4D6E-BECE-44C8DF7DBA71}" type="presParOf" srcId="{EDFFE014-9DB1-4E4B-ABC7-1B408E6C472D}" destId="{3E307F69-D4EE-44CC-A1E2-13706DE6E475}" srcOrd="2" destOrd="0" presId="urn:microsoft.com/office/officeart/2018/2/layout/IconVerticalSolidList"/>
    <dgm:cxn modelId="{145CF804-A22F-47C0-BEA7-4C1D9996D8D5}" type="presParOf" srcId="{3E307F69-D4EE-44CC-A1E2-13706DE6E475}" destId="{3B6243C0-5191-42EC-9729-4E1BC621D708}" srcOrd="0" destOrd="0" presId="urn:microsoft.com/office/officeart/2018/2/layout/IconVerticalSolidList"/>
    <dgm:cxn modelId="{7CC2DE83-FF9D-46F1-8EC5-8286A70D248D}" type="presParOf" srcId="{3E307F69-D4EE-44CC-A1E2-13706DE6E475}" destId="{6EEF6935-6B4E-4CB8-BE20-662D362B8E14}" srcOrd="1" destOrd="0" presId="urn:microsoft.com/office/officeart/2018/2/layout/IconVerticalSolidList"/>
    <dgm:cxn modelId="{728D99D5-BAEE-4B33-946C-722860B65B7C}" type="presParOf" srcId="{3E307F69-D4EE-44CC-A1E2-13706DE6E475}" destId="{579D3734-2ABB-4E65-B479-9F029C49529F}" srcOrd="2" destOrd="0" presId="urn:microsoft.com/office/officeart/2018/2/layout/IconVerticalSolidList"/>
    <dgm:cxn modelId="{28BDAAFD-7735-4E80-8363-C323D755A170}" type="presParOf" srcId="{3E307F69-D4EE-44CC-A1E2-13706DE6E475}" destId="{F57D3537-F70A-4F99-987D-FE98EB59E213}" srcOrd="3" destOrd="0" presId="urn:microsoft.com/office/officeart/2018/2/layout/IconVerticalSolidList"/>
    <dgm:cxn modelId="{96DE8514-4119-48EA-931B-4ACF8782A9DA}" type="presParOf" srcId="{EDFFE014-9DB1-4E4B-ABC7-1B408E6C472D}" destId="{30546BCD-461C-472E-9648-FD1255398C50}" srcOrd="3" destOrd="0" presId="urn:microsoft.com/office/officeart/2018/2/layout/IconVerticalSolidList"/>
    <dgm:cxn modelId="{312D12DB-411F-44FD-A273-EFCB6BC4104F}" type="presParOf" srcId="{EDFFE014-9DB1-4E4B-ABC7-1B408E6C472D}" destId="{96305DAB-AC8D-427E-ADC8-99783D29821A}" srcOrd="4" destOrd="0" presId="urn:microsoft.com/office/officeart/2018/2/layout/IconVerticalSolidList"/>
    <dgm:cxn modelId="{A5DE7050-9594-4B2D-A03F-DDFFC54CB25F}" type="presParOf" srcId="{96305DAB-AC8D-427E-ADC8-99783D29821A}" destId="{5C1C4348-7152-428D-8F39-7F0E113BCA8D}" srcOrd="0" destOrd="0" presId="urn:microsoft.com/office/officeart/2018/2/layout/IconVerticalSolidList"/>
    <dgm:cxn modelId="{676E29B7-7CE4-4BDF-A62C-6BBF7042639C}" type="presParOf" srcId="{96305DAB-AC8D-427E-ADC8-99783D29821A}" destId="{31F1D0D1-4056-41C3-93EC-52999DB81ED9}" srcOrd="1" destOrd="0" presId="urn:microsoft.com/office/officeart/2018/2/layout/IconVerticalSolidList"/>
    <dgm:cxn modelId="{5C822BBC-52A4-4062-9ED2-194D35851849}" type="presParOf" srcId="{96305DAB-AC8D-427E-ADC8-99783D29821A}" destId="{F0F6AAD0-C750-4C5F-8748-3E52C82AF0EB}" srcOrd="2" destOrd="0" presId="urn:microsoft.com/office/officeart/2018/2/layout/IconVerticalSolidList"/>
    <dgm:cxn modelId="{263EDF4D-DEE6-4B2F-81FE-D1D68CD7CAE2}" type="presParOf" srcId="{96305DAB-AC8D-427E-ADC8-99783D29821A}" destId="{D0BA1591-19BB-461C-B4D0-F11D5A3810C7}" srcOrd="3" destOrd="0" presId="urn:microsoft.com/office/officeart/2018/2/layout/IconVerticalSolidList"/>
    <dgm:cxn modelId="{D728CB43-2AE2-452D-8151-DA24C64ED840}" type="presParOf" srcId="{EDFFE014-9DB1-4E4B-ABC7-1B408E6C472D}" destId="{4D6F97AA-6715-430B-8E27-5C2E51D3579C}" srcOrd="5" destOrd="0" presId="urn:microsoft.com/office/officeart/2018/2/layout/IconVerticalSolidList"/>
    <dgm:cxn modelId="{37D02BD0-8AF3-4281-9263-907E0B742BE8}" type="presParOf" srcId="{EDFFE014-9DB1-4E4B-ABC7-1B408E6C472D}" destId="{9DF95AD9-E70A-4C0F-8DC2-0FAC2D52A3D8}" srcOrd="6" destOrd="0" presId="urn:microsoft.com/office/officeart/2018/2/layout/IconVerticalSolidList"/>
    <dgm:cxn modelId="{92ACE75D-22C3-4CD2-8954-305570F55EF4}" type="presParOf" srcId="{9DF95AD9-E70A-4C0F-8DC2-0FAC2D52A3D8}" destId="{CC68CEAB-F42B-4060-8196-760762465797}" srcOrd="0" destOrd="0" presId="urn:microsoft.com/office/officeart/2018/2/layout/IconVerticalSolidList"/>
    <dgm:cxn modelId="{EA83B8D9-8CFD-4CF7-9295-E52DE9A205E9}" type="presParOf" srcId="{9DF95AD9-E70A-4C0F-8DC2-0FAC2D52A3D8}" destId="{B9820FED-D6BC-4C32-B9EC-91951DCDF253}" srcOrd="1" destOrd="0" presId="urn:microsoft.com/office/officeart/2018/2/layout/IconVerticalSolidList"/>
    <dgm:cxn modelId="{F50E2B86-3DF8-4D34-86D9-5D9681EB6A5C}" type="presParOf" srcId="{9DF95AD9-E70A-4C0F-8DC2-0FAC2D52A3D8}" destId="{2C0F2391-9AE5-4B09-9BC0-3F7339D03CAF}" srcOrd="2" destOrd="0" presId="urn:microsoft.com/office/officeart/2018/2/layout/IconVerticalSolidList"/>
    <dgm:cxn modelId="{63CA0BC8-E2CD-4962-8C10-6EC8B7B97028}" type="presParOf" srcId="{9DF95AD9-E70A-4C0F-8DC2-0FAC2D52A3D8}" destId="{6E3C9752-3FCA-4D44-B878-88E1B93380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D437D-821C-492B-899C-63CB622D3784}">
      <dsp:nvSpPr>
        <dsp:cNvPr id="0" name=""/>
        <dsp:cNvSpPr/>
      </dsp:nvSpPr>
      <dsp:spPr>
        <a:xfrm>
          <a:off x="0" y="1704"/>
          <a:ext cx="10515600" cy="863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9997D0-D9CB-4B49-A953-772F87398FCE}">
      <dsp:nvSpPr>
        <dsp:cNvPr id="0" name=""/>
        <dsp:cNvSpPr/>
      </dsp:nvSpPr>
      <dsp:spPr>
        <a:xfrm>
          <a:off x="261349" y="196096"/>
          <a:ext cx="475180" cy="4751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F7354-AB50-40BD-B699-4FB953B8404F}">
      <dsp:nvSpPr>
        <dsp:cNvPr id="0" name=""/>
        <dsp:cNvSpPr/>
      </dsp:nvSpPr>
      <dsp:spPr>
        <a:xfrm>
          <a:off x="997879" y="1704"/>
          <a:ext cx="9517720" cy="863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36" tIns="91436" rIns="91436" bIns="91436" numCol="1" spcCol="1270" anchor="ctr" anchorCtr="0">
          <a:noAutofit/>
        </a:bodyPr>
        <a:lstStyle/>
        <a:p>
          <a:pPr marL="0" lvl="0" indent="0" algn="l" defTabSz="622300">
            <a:lnSpc>
              <a:spcPct val="100000"/>
            </a:lnSpc>
            <a:spcBef>
              <a:spcPct val="0"/>
            </a:spcBef>
            <a:spcAft>
              <a:spcPct val="35000"/>
            </a:spcAft>
            <a:buNone/>
          </a:pPr>
          <a:r>
            <a:rPr lang="en-US" sz="1400" kern="1200"/>
            <a:t>12 February 2023, SPREP Accredited Entity (IE) informed GCF (Weather Radar Report) that Vanuatu has met all the FAA requirements for the weather radar.</a:t>
          </a:r>
        </a:p>
      </dsp:txBody>
      <dsp:txXfrm>
        <a:off x="997879" y="1704"/>
        <a:ext cx="9517720" cy="863965"/>
      </dsp:txXfrm>
    </dsp:sp>
    <dsp:sp modelId="{3B6243C0-5191-42EC-9729-4E1BC621D708}">
      <dsp:nvSpPr>
        <dsp:cNvPr id="0" name=""/>
        <dsp:cNvSpPr/>
      </dsp:nvSpPr>
      <dsp:spPr>
        <a:xfrm>
          <a:off x="0" y="1081661"/>
          <a:ext cx="10515600" cy="863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EF6935-6B4E-4CB8-BE20-662D362B8E14}">
      <dsp:nvSpPr>
        <dsp:cNvPr id="0" name=""/>
        <dsp:cNvSpPr/>
      </dsp:nvSpPr>
      <dsp:spPr>
        <a:xfrm>
          <a:off x="261349" y="1276053"/>
          <a:ext cx="475180" cy="4751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D3537-F70A-4F99-987D-FE98EB59E213}">
      <dsp:nvSpPr>
        <dsp:cNvPr id="0" name=""/>
        <dsp:cNvSpPr/>
      </dsp:nvSpPr>
      <dsp:spPr>
        <a:xfrm>
          <a:off x="997879" y="1081661"/>
          <a:ext cx="9517720" cy="863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36" tIns="91436" rIns="91436" bIns="91436" numCol="1" spcCol="1270" anchor="ctr" anchorCtr="0">
          <a:noAutofit/>
        </a:bodyPr>
        <a:lstStyle/>
        <a:p>
          <a:pPr marL="0" lvl="0" indent="0" algn="l" defTabSz="622300">
            <a:lnSpc>
              <a:spcPct val="100000"/>
            </a:lnSpc>
            <a:spcBef>
              <a:spcPct val="0"/>
            </a:spcBef>
            <a:spcAft>
              <a:spcPct val="35000"/>
            </a:spcAft>
            <a:buNone/>
          </a:pPr>
          <a:r>
            <a:rPr lang="en-US" sz="1400" kern="1200"/>
            <a:t>February 2023, SPREP Director General met with Minister Hon Ralph Regenvanu, DG MoCCA, Director VMGD and sector agencies agree to proceed with radar activity. </a:t>
          </a:r>
        </a:p>
      </dsp:txBody>
      <dsp:txXfrm>
        <a:off x="997879" y="1081661"/>
        <a:ext cx="9517720" cy="863965"/>
      </dsp:txXfrm>
    </dsp:sp>
    <dsp:sp modelId="{5C1C4348-7152-428D-8F39-7F0E113BCA8D}">
      <dsp:nvSpPr>
        <dsp:cNvPr id="0" name=""/>
        <dsp:cNvSpPr/>
      </dsp:nvSpPr>
      <dsp:spPr>
        <a:xfrm>
          <a:off x="0" y="2161617"/>
          <a:ext cx="10515600" cy="863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1D0D1-4056-41C3-93EC-52999DB81ED9}">
      <dsp:nvSpPr>
        <dsp:cNvPr id="0" name=""/>
        <dsp:cNvSpPr/>
      </dsp:nvSpPr>
      <dsp:spPr>
        <a:xfrm>
          <a:off x="261349" y="2356009"/>
          <a:ext cx="475180" cy="4751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A1591-19BB-461C-B4D0-F11D5A3810C7}">
      <dsp:nvSpPr>
        <dsp:cNvPr id="0" name=""/>
        <dsp:cNvSpPr/>
      </dsp:nvSpPr>
      <dsp:spPr>
        <a:xfrm>
          <a:off x="997879" y="2161617"/>
          <a:ext cx="9517720" cy="863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36" tIns="91436" rIns="91436" bIns="91436" numCol="1" spcCol="1270" anchor="ctr" anchorCtr="0">
          <a:noAutofit/>
        </a:bodyPr>
        <a:lstStyle/>
        <a:p>
          <a:pPr marL="0" lvl="0" indent="0" algn="l" defTabSz="622300">
            <a:lnSpc>
              <a:spcPct val="100000"/>
            </a:lnSpc>
            <a:spcBef>
              <a:spcPct val="0"/>
            </a:spcBef>
            <a:spcAft>
              <a:spcPct val="35000"/>
            </a:spcAft>
            <a:buNone/>
          </a:pPr>
          <a:r>
            <a:rPr lang="en-US" sz="1400" kern="1200"/>
            <a:t>SPREP IE has indicated to VMGD that all project implementation will close on 1 October 2022. Note project end date is 10 December 2022. </a:t>
          </a:r>
        </a:p>
      </dsp:txBody>
      <dsp:txXfrm>
        <a:off x="997879" y="2161617"/>
        <a:ext cx="9517720" cy="863965"/>
      </dsp:txXfrm>
    </dsp:sp>
    <dsp:sp modelId="{CC68CEAB-F42B-4060-8196-760762465797}">
      <dsp:nvSpPr>
        <dsp:cNvPr id="0" name=""/>
        <dsp:cNvSpPr/>
      </dsp:nvSpPr>
      <dsp:spPr>
        <a:xfrm>
          <a:off x="0" y="3241574"/>
          <a:ext cx="10515600" cy="863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820FED-D6BC-4C32-B9EC-91951DCDF253}">
      <dsp:nvSpPr>
        <dsp:cNvPr id="0" name=""/>
        <dsp:cNvSpPr/>
      </dsp:nvSpPr>
      <dsp:spPr>
        <a:xfrm>
          <a:off x="261349" y="3435966"/>
          <a:ext cx="475180" cy="4751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C9752-3FCA-4D44-B878-88E1B9338040}">
      <dsp:nvSpPr>
        <dsp:cNvPr id="0" name=""/>
        <dsp:cNvSpPr/>
      </dsp:nvSpPr>
      <dsp:spPr>
        <a:xfrm>
          <a:off x="997879" y="3241574"/>
          <a:ext cx="9517720" cy="863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36" tIns="91436" rIns="91436" bIns="91436" numCol="1" spcCol="1270" anchor="ctr" anchorCtr="0">
          <a:noAutofit/>
        </a:bodyPr>
        <a:lstStyle/>
        <a:p>
          <a:pPr marL="0" lvl="0" indent="0" algn="l" defTabSz="622300">
            <a:lnSpc>
              <a:spcPct val="100000"/>
            </a:lnSpc>
            <a:spcBef>
              <a:spcPct val="0"/>
            </a:spcBef>
            <a:spcAft>
              <a:spcPct val="35000"/>
            </a:spcAft>
            <a:buNone/>
          </a:pPr>
          <a:r>
            <a:rPr lang="en-US" sz="1400" kern="1200"/>
            <a:t>SPREP has requested GCF for a no-cost extension for an additional 24 months (to December 2025) for the implementation of the radar (procurement, installation, commissioning, monitoring and handover) – note Agenda item 4 (PSC-6)</a:t>
          </a:r>
        </a:p>
      </dsp:txBody>
      <dsp:txXfrm>
        <a:off x="997879" y="3241574"/>
        <a:ext cx="9517720" cy="8639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69180-A483-4117-BC5E-4B63B3882E15}" type="datetimeFigureOut">
              <a:rPr lang="en-AU" smtClean="0"/>
              <a:t>5/11/2023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EC480-63EF-4E44-BBA7-6ECF02F4D9D6}" type="slidenum">
              <a:rPr lang="en-AU" smtClean="0"/>
              <a:t>‹#›</a:t>
            </a:fld>
            <a:endParaRPr lang="en-AU"/>
          </a:p>
        </p:txBody>
      </p:sp>
    </p:spTree>
    <p:extLst>
      <p:ext uri="{BB962C8B-B14F-4D97-AF65-F5344CB8AC3E}">
        <p14:creationId xmlns:p14="http://schemas.microsoft.com/office/powerpoint/2010/main" val="107032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ECB3-7E68-417B-A0BE-B7685CAB64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4A12FD6-028A-41E6-BD8F-18FD1920E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12CFFB0-1CFB-4092-8E78-8D4E856B778D}"/>
              </a:ext>
            </a:extLst>
          </p:cNvPr>
          <p:cNvSpPr>
            <a:spLocks noGrp="1"/>
          </p:cNvSpPr>
          <p:nvPr>
            <p:ph type="dt" sz="half" idx="10"/>
          </p:nvPr>
        </p:nvSpPr>
        <p:spPr/>
        <p:txBody>
          <a:bodyPr/>
          <a:lstStyle/>
          <a:p>
            <a:fld id="{2737493D-743D-444E-9456-1B23D098CD21}" type="datetimeFigureOut">
              <a:rPr lang="en-AU" smtClean="0"/>
              <a:t>5/11/2023</a:t>
            </a:fld>
            <a:endParaRPr lang="en-AU"/>
          </a:p>
        </p:txBody>
      </p:sp>
      <p:sp>
        <p:nvSpPr>
          <p:cNvPr id="5" name="Footer Placeholder 4">
            <a:extLst>
              <a:ext uri="{FF2B5EF4-FFF2-40B4-BE49-F238E27FC236}">
                <a16:creationId xmlns:a16="http://schemas.microsoft.com/office/drawing/2014/main" id="{B6D3853A-1EA2-42EE-8215-563A768C14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3E89647-AD4A-4219-9F58-D809B8859DB0}"/>
              </a:ext>
            </a:extLst>
          </p:cNvPr>
          <p:cNvSpPr>
            <a:spLocks noGrp="1"/>
          </p:cNvSpPr>
          <p:nvPr>
            <p:ph type="sldNum" sz="quarter" idx="12"/>
          </p:nvPr>
        </p:nvSpPr>
        <p:spPr/>
        <p:txBody>
          <a:bodyPr/>
          <a:lstStyle/>
          <a:p>
            <a:fld id="{82CE2BB5-168D-4DA3-AC1F-4C369F1224C6}" type="slidenum">
              <a:rPr lang="en-AU" smtClean="0"/>
              <a:t>‹#›</a:t>
            </a:fld>
            <a:endParaRPr lang="en-AU"/>
          </a:p>
        </p:txBody>
      </p:sp>
    </p:spTree>
    <p:extLst>
      <p:ext uri="{BB962C8B-B14F-4D97-AF65-F5344CB8AC3E}">
        <p14:creationId xmlns:p14="http://schemas.microsoft.com/office/powerpoint/2010/main" val="300259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D365-9FAF-495C-ACC1-E53C68724BC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1EFA9B0-4D06-4432-ACD3-F996ACE502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144867E-9185-4380-81AB-295B733CC4EB}"/>
              </a:ext>
            </a:extLst>
          </p:cNvPr>
          <p:cNvSpPr>
            <a:spLocks noGrp="1"/>
          </p:cNvSpPr>
          <p:nvPr>
            <p:ph type="dt" sz="half" idx="10"/>
          </p:nvPr>
        </p:nvSpPr>
        <p:spPr/>
        <p:txBody>
          <a:bodyPr/>
          <a:lstStyle/>
          <a:p>
            <a:fld id="{2737493D-743D-444E-9456-1B23D098CD21}" type="datetimeFigureOut">
              <a:rPr lang="en-AU" smtClean="0"/>
              <a:t>5/11/2023</a:t>
            </a:fld>
            <a:endParaRPr lang="en-AU"/>
          </a:p>
        </p:txBody>
      </p:sp>
      <p:sp>
        <p:nvSpPr>
          <p:cNvPr id="5" name="Footer Placeholder 4">
            <a:extLst>
              <a:ext uri="{FF2B5EF4-FFF2-40B4-BE49-F238E27FC236}">
                <a16:creationId xmlns:a16="http://schemas.microsoft.com/office/drawing/2014/main" id="{05FB952C-E76D-46B2-B0F5-2C6B3667A1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799D15E-1770-45B2-83E9-317011906481}"/>
              </a:ext>
            </a:extLst>
          </p:cNvPr>
          <p:cNvSpPr>
            <a:spLocks noGrp="1"/>
          </p:cNvSpPr>
          <p:nvPr>
            <p:ph type="sldNum" sz="quarter" idx="12"/>
          </p:nvPr>
        </p:nvSpPr>
        <p:spPr/>
        <p:txBody>
          <a:bodyPr/>
          <a:lstStyle/>
          <a:p>
            <a:fld id="{82CE2BB5-168D-4DA3-AC1F-4C369F1224C6}" type="slidenum">
              <a:rPr lang="en-AU" smtClean="0"/>
              <a:t>‹#›</a:t>
            </a:fld>
            <a:endParaRPr lang="en-AU"/>
          </a:p>
        </p:txBody>
      </p:sp>
    </p:spTree>
    <p:extLst>
      <p:ext uri="{BB962C8B-B14F-4D97-AF65-F5344CB8AC3E}">
        <p14:creationId xmlns:p14="http://schemas.microsoft.com/office/powerpoint/2010/main" val="9026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0572FC-8335-4AFD-B6D2-44C23A4E81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E6DE2CF-2B8A-4D20-B9B0-9527F625A0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CDE00FC-A418-4479-9685-882F15657A73}"/>
              </a:ext>
            </a:extLst>
          </p:cNvPr>
          <p:cNvSpPr>
            <a:spLocks noGrp="1"/>
          </p:cNvSpPr>
          <p:nvPr>
            <p:ph type="dt" sz="half" idx="10"/>
          </p:nvPr>
        </p:nvSpPr>
        <p:spPr/>
        <p:txBody>
          <a:bodyPr/>
          <a:lstStyle/>
          <a:p>
            <a:fld id="{2737493D-743D-444E-9456-1B23D098CD21}" type="datetimeFigureOut">
              <a:rPr lang="en-AU" smtClean="0"/>
              <a:t>5/11/2023</a:t>
            </a:fld>
            <a:endParaRPr lang="en-AU"/>
          </a:p>
        </p:txBody>
      </p:sp>
      <p:sp>
        <p:nvSpPr>
          <p:cNvPr id="5" name="Footer Placeholder 4">
            <a:extLst>
              <a:ext uri="{FF2B5EF4-FFF2-40B4-BE49-F238E27FC236}">
                <a16:creationId xmlns:a16="http://schemas.microsoft.com/office/drawing/2014/main" id="{30014CE6-BE02-4C84-8C47-FB1E9D21332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D00258C-7CCC-4DE6-9694-D2ACB67CCE50}"/>
              </a:ext>
            </a:extLst>
          </p:cNvPr>
          <p:cNvSpPr>
            <a:spLocks noGrp="1"/>
          </p:cNvSpPr>
          <p:nvPr>
            <p:ph type="sldNum" sz="quarter" idx="12"/>
          </p:nvPr>
        </p:nvSpPr>
        <p:spPr/>
        <p:txBody>
          <a:bodyPr/>
          <a:lstStyle/>
          <a:p>
            <a:fld id="{82CE2BB5-168D-4DA3-AC1F-4C369F1224C6}" type="slidenum">
              <a:rPr lang="en-AU" smtClean="0"/>
              <a:t>‹#›</a:t>
            </a:fld>
            <a:endParaRPr lang="en-AU"/>
          </a:p>
        </p:txBody>
      </p:sp>
    </p:spTree>
    <p:extLst>
      <p:ext uri="{BB962C8B-B14F-4D97-AF65-F5344CB8AC3E}">
        <p14:creationId xmlns:p14="http://schemas.microsoft.com/office/powerpoint/2010/main" val="72592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076E-094C-46DF-9C79-BB3B61AA15F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0D6681C-0026-4C67-9E94-2E3AAF35BB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4E8C8FD-F3E0-4096-A8D2-000D67060004}"/>
              </a:ext>
            </a:extLst>
          </p:cNvPr>
          <p:cNvSpPr>
            <a:spLocks noGrp="1"/>
          </p:cNvSpPr>
          <p:nvPr>
            <p:ph type="dt" sz="half" idx="10"/>
          </p:nvPr>
        </p:nvSpPr>
        <p:spPr/>
        <p:txBody>
          <a:bodyPr/>
          <a:lstStyle/>
          <a:p>
            <a:fld id="{2737493D-743D-444E-9456-1B23D098CD21}" type="datetimeFigureOut">
              <a:rPr lang="en-AU" smtClean="0"/>
              <a:t>5/11/2023</a:t>
            </a:fld>
            <a:endParaRPr lang="en-AU"/>
          </a:p>
        </p:txBody>
      </p:sp>
      <p:sp>
        <p:nvSpPr>
          <p:cNvPr id="5" name="Footer Placeholder 4">
            <a:extLst>
              <a:ext uri="{FF2B5EF4-FFF2-40B4-BE49-F238E27FC236}">
                <a16:creationId xmlns:a16="http://schemas.microsoft.com/office/drawing/2014/main" id="{2D4FD3F2-67F7-4135-95FE-2C909166FD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9B2CEA-B419-46D5-A646-9D303EF9E861}"/>
              </a:ext>
            </a:extLst>
          </p:cNvPr>
          <p:cNvSpPr>
            <a:spLocks noGrp="1"/>
          </p:cNvSpPr>
          <p:nvPr>
            <p:ph type="sldNum" sz="quarter" idx="12"/>
          </p:nvPr>
        </p:nvSpPr>
        <p:spPr/>
        <p:txBody>
          <a:bodyPr/>
          <a:lstStyle/>
          <a:p>
            <a:fld id="{82CE2BB5-168D-4DA3-AC1F-4C369F1224C6}" type="slidenum">
              <a:rPr lang="en-AU" smtClean="0"/>
              <a:t>‹#›</a:t>
            </a:fld>
            <a:endParaRPr lang="en-AU"/>
          </a:p>
        </p:txBody>
      </p:sp>
    </p:spTree>
    <p:extLst>
      <p:ext uri="{BB962C8B-B14F-4D97-AF65-F5344CB8AC3E}">
        <p14:creationId xmlns:p14="http://schemas.microsoft.com/office/powerpoint/2010/main" val="150376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957A8-0DB3-4C43-A3AC-E189B4B92A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9D664A4-9B02-414D-9C8E-4921BCA317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68079C-BF1F-42A4-B55F-4C56A017D1B3}"/>
              </a:ext>
            </a:extLst>
          </p:cNvPr>
          <p:cNvSpPr>
            <a:spLocks noGrp="1"/>
          </p:cNvSpPr>
          <p:nvPr>
            <p:ph type="dt" sz="half" idx="10"/>
          </p:nvPr>
        </p:nvSpPr>
        <p:spPr/>
        <p:txBody>
          <a:bodyPr/>
          <a:lstStyle/>
          <a:p>
            <a:fld id="{2737493D-743D-444E-9456-1B23D098CD21}" type="datetimeFigureOut">
              <a:rPr lang="en-AU" smtClean="0"/>
              <a:t>5/11/2023</a:t>
            </a:fld>
            <a:endParaRPr lang="en-AU"/>
          </a:p>
        </p:txBody>
      </p:sp>
      <p:sp>
        <p:nvSpPr>
          <p:cNvPr id="5" name="Footer Placeholder 4">
            <a:extLst>
              <a:ext uri="{FF2B5EF4-FFF2-40B4-BE49-F238E27FC236}">
                <a16:creationId xmlns:a16="http://schemas.microsoft.com/office/drawing/2014/main" id="{79DADDA7-9422-48E9-82AE-E1A280A1A3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76FA846-1BF8-456D-B55A-3A548E9E17E7}"/>
              </a:ext>
            </a:extLst>
          </p:cNvPr>
          <p:cNvSpPr>
            <a:spLocks noGrp="1"/>
          </p:cNvSpPr>
          <p:nvPr>
            <p:ph type="sldNum" sz="quarter" idx="12"/>
          </p:nvPr>
        </p:nvSpPr>
        <p:spPr/>
        <p:txBody>
          <a:bodyPr/>
          <a:lstStyle/>
          <a:p>
            <a:fld id="{82CE2BB5-168D-4DA3-AC1F-4C369F1224C6}" type="slidenum">
              <a:rPr lang="en-AU" smtClean="0"/>
              <a:t>‹#›</a:t>
            </a:fld>
            <a:endParaRPr lang="en-AU"/>
          </a:p>
        </p:txBody>
      </p:sp>
    </p:spTree>
    <p:extLst>
      <p:ext uri="{BB962C8B-B14F-4D97-AF65-F5344CB8AC3E}">
        <p14:creationId xmlns:p14="http://schemas.microsoft.com/office/powerpoint/2010/main" val="101847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3747A-3B4A-4481-8B40-CA664758707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28A9EA8-D5B7-4C0D-A425-A5201EFB17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E8047A3-6649-4A16-9273-ABE879B354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5E72AF9-2F17-40F8-9656-56E2F9E8565B}"/>
              </a:ext>
            </a:extLst>
          </p:cNvPr>
          <p:cNvSpPr>
            <a:spLocks noGrp="1"/>
          </p:cNvSpPr>
          <p:nvPr>
            <p:ph type="dt" sz="half" idx="10"/>
          </p:nvPr>
        </p:nvSpPr>
        <p:spPr/>
        <p:txBody>
          <a:bodyPr/>
          <a:lstStyle/>
          <a:p>
            <a:fld id="{2737493D-743D-444E-9456-1B23D098CD21}" type="datetimeFigureOut">
              <a:rPr lang="en-AU" smtClean="0"/>
              <a:t>5/11/2023</a:t>
            </a:fld>
            <a:endParaRPr lang="en-AU"/>
          </a:p>
        </p:txBody>
      </p:sp>
      <p:sp>
        <p:nvSpPr>
          <p:cNvPr id="6" name="Footer Placeholder 5">
            <a:extLst>
              <a:ext uri="{FF2B5EF4-FFF2-40B4-BE49-F238E27FC236}">
                <a16:creationId xmlns:a16="http://schemas.microsoft.com/office/drawing/2014/main" id="{CFA654C7-EAB9-4B21-AE82-E7B5EE62994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57D3A3F-A818-4CB5-A021-45CD08FDA40B}"/>
              </a:ext>
            </a:extLst>
          </p:cNvPr>
          <p:cNvSpPr>
            <a:spLocks noGrp="1"/>
          </p:cNvSpPr>
          <p:nvPr>
            <p:ph type="sldNum" sz="quarter" idx="12"/>
          </p:nvPr>
        </p:nvSpPr>
        <p:spPr/>
        <p:txBody>
          <a:bodyPr/>
          <a:lstStyle/>
          <a:p>
            <a:fld id="{82CE2BB5-168D-4DA3-AC1F-4C369F1224C6}" type="slidenum">
              <a:rPr lang="en-AU" smtClean="0"/>
              <a:t>‹#›</a:t>
            </a:fld>
            <a:endParaRPr lang="en-AU"/>
          </a:p>
        </p:txBody>
      </p:sp>
    </p:spTree>
    <p:extLst>
      <p:ext uri="{BB962C8B-B14F-4D97-AF65-F5344CB8AC3E}">
        <p14:creationId xmlns:p14="http://schemas.microsoft.com/office/powerpoint/2010/main" val="285774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470B-8C42-454D-A6B9-6C482A26BFE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D29F059-C7D5-4C3A-84AC-514A0DA956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0F1CC0-03DF-4E6A-A942-C83595AD23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7A5DE42-0BA3-4E22-BA6B-82026A3DA6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33242E-CA05-4618-A152-C006C00C61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3CAFA39-E3E9-4595-A484-00699B6591DF}"/>
              </a:ext>
            </a:extLst>
          </p:cNvPr>
          <p:cNvSpPr>
            <a:spLocks noGrp="1"/>
          </p:cNvSpPr>
          <p:nvPr>
            <p:ph type="dt" sz="half" idx="10"/>
          </p:nvPr>
        </p:nvSpPr>
        <p:spPr/>
        <p:txBody>
          <a:bodyPr/>
          <a:lstStyle/>
          <a:p>
            <a:fld id="{2737493D-743D-444E-9456-1B23D098CD21}" type="datetimeFigureOut">
              <a:rPr lang="en-AU" smtClean="0"/>
              <a:t>5/11/2023</a:t>
            </a:fld>
            <a:endParaRPr lang="en-AU"/>
          </a:p>
        </p:txBody>
      </p:sp>
      <p:sp>
        <p:nvSpPr>
          <p:cNvPr id="8" name="Footer Placeholder 7">
            <a:extLst>
              <a:ext uri="{FF2B5EF4-FFF2-40B4-BE49-F238E27FC236}">
                <a16:creationId xmlns:a16="http://schemas.microsoft.com/office/drawing/2014/main" id="{BF2F934B-B67F-41B5-A04B-756F72C5680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DF7D94D-145B-4911-890D-52326A34C357}"/>
              </a:ext>
            </a:extLst>
          </p:cNvPr>
          <p:cNvSpPr>
            <a:spLocks noGrp="1"/>
          </p:cNvSpPr>
          <p:nvPr>
            <p:ph type="sldNum" sz="quarter" idx="12"/>
          </p:nvPr>
        </p:nvSpPr>
        <p:spPr/>
        <p:txBody>
          <a:bodyPr/>
          <a:lstStyle/>
          <a:p>
            <a:fld id="{82CE2BB5-168D-4DA3-AC1F-4C369F1224C6}" type="slidenum">
              <a:rPr lang="en-AU" smtClean="0"/>
              <a:t>‹#›</a:t>
            </a:fld>
            <a:endParaRPr lang="en-AU"/>
          </a:p>
        </p:txBody>
      </p:sp>
    </p:spTree>
    <p:extLst>
      <p:ext uri="{BB962C8B-B14F-4D97-AF65-F5344CB8AC3E}">
        <p14:creationId xmlns:p14="http://schemas.microsoft.com/office/powerpoint/2010/main" val="17557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67BD-9273-49AD-83C5-7DCDCFBD37A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0B7F812-1274-4589-83AC-0B1080185F2C}"/>
              </a:ext>
            </a:extLst>
          </p:cNvPr>
          <p:cNvSpPr>
            <a:spLocks noGrp="1"/>
          </p:cNvSpPr>
          <p:nvPr>
            <p:ph type="dt" sz="half" idx="10"/>
          </p:nvPr>
        </p:nvSpPr>
        <p:spPr/>
        <p:txBody>
          <a:bodyPr/>
          <a:lstStyle/>
          <a:p>
            <a:fld id="{2737493D-743D-444E-9456-1B23D098CD21}" type="datetimeFigureOut">
              <a:rPr lang="en-AU" smtClean="0"/>
              <a:t>5/11/2023</a:t>
            </a:fld>
            <a:endParaRPr lang="en-AU"/>
          </a:p>
        </p:txBody>
      </p:sp>
      <p:sp>
        <p:nvSpPr>
          <p:cNvPr id="4" name="Footer Placeholder 3">
            <a:extLst>
              <a:ext uri="{FF2B5EF4-FFF2-40B4-BE49-F238E27FC236}">
                <a16:creationId xmlns:a16="http://schemas.microsoft.com/office/drawing/2014/main" id="{8DFDC6A0-4BF2-4018-BA08-6BEF121BEE9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0B20612-3998-444C-948A-E3012FF9173C}"/>
              </a:ext>
            </a:extLst>
          </p:cNvPr>
          <p:cNvSpPr>
            <a:spLocks noGrp="1"/>
          </p:cNvSpPr>
          <p:nvPr>
            <p:ph type="sldNum" sz="quarter" idx="12"/>
          </p:nvPr>
        </p:nvSpPr>
        <p:spPr/>
        <p:txBody>
          <a:bodyPr/>
          <a:lstStyle/>
          <a:p>
            <a:fld id="{82CE2BB5-168D-4DA3-AC1F-4C369F1224C6}" type="slidenum">
              <a:rPr lang="en-AU" smtClean="0"/>
              <a:t>‹#›</a:t>
            </a:fld>
            <a:endParaRPr lang="en-AU"/>
          </a:p>
        </p:txBody>
      </p:sp>
    </p:spTree>
    <p:extLst>
      <p:ext uri="{BB962C8B-B14F-4D97-AF65-F5344CB8AC3E}">
        <p14:creationId xmlns:p14="http://schemas.microsoft.com/office/powerpoint/2010/main" val="357429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783BC-6098-402C-B9B8-A993D0F8D766}"/>
              </a:ext>
            </a:extLst>
          </p:cNvPr>
          <p:cNvSpPr>
            <a:spLocks noGrp="1"/>
          </p:cNvSpPr>
          <p:nvPr>
            <p:ph type="dt" sz="half" idx="10"/>
          </p:nvPr>
        </p:nvSpPr>
        <p:spPr/>
        <p:txBody>
          <a:bodyPr/>
          <a:lstStyle/>
          <a:p>
            <a:fld id="{2737493D-743D-444E-9456-1B23D098CD21}" type="datetimeFigureOut">
              <a:rPr lang="en-AU" smtClean="0"/>
              <a:t>5/11/2023</a:t>
            </a:fld>
            <a:endParaRPr lang="en-AU"/>
          </a:p>
        </p:txBody>
      </p:sp>
      <p:sp>
        <p:nvSpPr>
          <p:cNvPr id="3" name="Footer Placeholder 2">
            <a:extLst>
              <a:ext uri="{FF2B5EF4-FFF2-40B4-BE49-F238E27FC236}">
                <a16:creationId xmlns:a16="http://schemas.microsoft.com/office/drawing/2014/main" id="{1736727D-842A-45AC-B929-B6F0649EA49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126148E-F992-4800-90F3-3FC7A482F837}"/>
              </a:ext>
            </a:extLst>
          </p:cNvPr>
          <p:cNvSpPr>
            <a:spLocks noGrp="1"/>
          </p:cNvSpPr>
          <p:nvPr>
            <p:ph type="sldNum" sz="quarter" idx="12"/>
          </p:nvPr>
        </p:nvSpPr>
        <p:spPr/>
        <p:txBody>
          <a:bodyPr/>
          <a:lstStyle/>
          <a:p>
            <a:fld id="{82CE2BB5-168D-4DA3-AC1F-4C369F1224C6}" type="slidenum">
              <a:rPr lang="en-AU" smtClean="0"/>
              <a:t>‹#›</a:t>
            </a:fld>
            <a:endParaRPr lang="en-AU"/>
          </a:p>
        </p:txBody>
      </p:sp>
    </p:spTree>
    <p:extLst>
      <p:ext uri="{BB962C8B-B14F-4D97-AF65-F5344CB8AC3E}">
        <p14:creationId xmlns:p14="http://schemas.microsoft.com/office/powerpoint/2010/main" val="123435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CE14-B959-4EC9-B8A1-045906FFC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3D4BD94-11A6-4CA0-AAD4-002D025F25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BF26074-114D-4846-9ADD-F2A888385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B2CB1-6070-492F-9B77-919CEF631156}"/>
              </a:ext>
            </a:extLst>
          </p:cNvPr>
          <p:cNvSpPr>
            <a:spLocks noGrp="1"/>
          </p:cNvSpPr>
          <p:nvPr>
            <p:ph type="dt" sz="half" idx="10"/>
          </p:nvPr>
        </p:nvSpPr>
        <p:spPr/>
        <p:txBody>
          <a:bodyPr/>
          <a:lstStyle/>
          <a:p>
            <a:fld id="{2737493D-743D-444E-9456-1B23D098CD21}" type="datetimeFigureOut">
              <a:rPr lang="en-AU" smtClean="0"/>
              <a:t>5/11/2023</a:t>
            </a:fld>
            <a:endParaRPr lang="en-AU"/>
          </a:p>
        </p:txBody>
      </p:sp>
      <p:sp>
        <p:nvSpPr>
          <p:cNvPr id="6" name="Footer Placeholder 5">
            <a:extLst>
              <a:ext uri="{FF2B5EF4-FFF2-40B4-BE49-F238E27FC236}">
                <a16:creationId xmlns:a16="http://schemas.microsoft.com/office/drawing/2014/main" id="{272850E0-C044-4016-9563-AFA94CB47AF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3F7C5D2-6E86-4041-9FCD-33A207E09585}"/>
              </a:ext>
            </a:extLst>
          </p:cNvPr>
          <p:cNvSpPr>
            <a:spLocks noGrp="1"/>
          </p:cNvSpPr>
          <p:nvPr>
            <p:ph type="sldNum" sz="quarter" idx="12"/>
          </p:nvPr>
        </p:nvSpPr>
        <p:spPr/>
        <p:txBody>
          <a:bodyPr/>
          <a:lstStyle/>
          <a:p>
            <a:fld id="{82CE2BB5-168D-4DA3-AC1F-4C369F1224C6}" type="slidenum">
              <a:rPr lang="en-AU" smtClean="0"/>
              <a:t>‹#›</a:t>
            </a:fld>
            <a:endParaRPr lang="en-AU"/>
          </a:p>
        </p:txBody>
      </p:sp>
    </p:spTree>
    <p:extLst>
      <p:ext uri="{BB962C8B-B14F-4D97-AF65-F5344CB8AC3E}">
        <p14:creationId xmlns:p14="http://schemas.microsoft.com/office/powerpoint/2010/main" val="6480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9FA4-9946-4921-B9AC-DC3BADCF58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5BE6EE4-8440-47BA-AA7C-BADAF128B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069F55F-C99D-4CB2-A469-A1D06AE4A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C8815B-2CE4-40CD-A6B5-21A624C7AF3B}"/>
              </a:ext>
            </a:extLst>
          </p:cNvPr>
          <p:cNvSpPr>
            <a:spLocks noGrp="1"/>
          </p:cNvSpPr>
          <p:nvPr>
            <p:ph type="dt" sz="half" idx="10"/>
          </p:nvPr>
        </p:nvSpPr>
        <p:spPr/>
        <p:txBody>
          <a:bodyPr/>
          <a:lstStyle/>
          <a:p>
            <a:fld id="{2737493D-743D-444E-9456-1B23D098CD21}" type="datetimeFigureOut">
              <a:rPr lang="en-AU" smtClean="0"/>
              <a:t>5/11/2023</a:t>
            </a:fld>
            <a:endParaRPr lang="en-AU"/>
          </a:p>
        </p:txBody>
      </p:sp>
      <p:sp>
        <p:nvSpPr>
          <p:cNvPr id="6" name="Footer Placeholder 5">
            <a:extLst>
              <a:ext uri="{FF2B5EF4-FFF2-40B4-BE49-F238E27FC236}">
                <a16:creationId xmlns:a16="http://schemas.microsoft.com/office/drawing/2014/main" id="{D8260349-2DEC-41CE-8E05-EE3631BD95F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087A405-5DB8-4167-BD46-783C6033A1B6}"/>
              </a:ext>
            </a:extLst>
          </p:cNvPr>
          <p:cNvSpPr>
            <a:spLocks noGrp="1"/>
          </p:cNvSpPr>
          <p:nvPr>
            <p:ph type="sldNum" sz="quarter" idx="12"/>
          </p:nvPr>
        </p:nvSpPr>
        <p:spPr/>
        <p:txBody>
          <a:bodyPr/>
          <a:lstStyle/>
          <a:p>
            <a:fld id="{82CE2BB5-168D-4DA3-AC1F-4C369F1224C6}" type="slidenum">
              <a:rPr lang="en-AU" smtClean="0"/>
              <a:t>‹#›</a:t>
            </a:fld>
            <a:endParaRPr lang="en-AU"/>
          </a:p>
        </p:txBody>
      </p:sp>
    </p:spTree>
    <p:extLst>
      <p:ext uri="{BB962C8B-B14F-4D97-AF65-F5344CB8AC3E}">
        <p14:creationId xmlns:p14="http://schemas.microsoft.com/office/powerpoint/2010/main" val="375730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620DB3-DFD9-4157-96C7-8FACFE3428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995620C-200F-4438-A209-17CC839B9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4A0B783-245F-4C34-96D1-3DE8B13EF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7493D-743D-444E-9456-1B23D098CD21}" type="datetimeFigureOut">
              <a:rPr lang="en-AU" smtClean="0"/>
              <a:t>5/11/2023</a:t>
            </a:fld>
            <a:endParaRPr lang="en-AU"/>
          </a:p>
        </p:txBody>
      </p:sp>
      <p:sp>
        <p:nvSpPr>
          <p:cNvPr id="5" name="Footer Placeholder 4">
            <a:extLst>
              <a:ext uri="{FF2B5EF4-FFF2-40B4-BE49-F238E27FC236}">
                <a16:creationId xmlns:a16="http://schemas.microsoft.com/office/drawing/2014/main" id="{BF2C6243-7496-4522-84D3-8D2D1182B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2AE6CD1-8AB9-4F25-A816-44F2E3CCB4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E2BB5-168D-4DA3-AC1F-4C369F1224C6}" type="slidenum">
              <a:rPr lang="en-AU" smtClean="0"/>
              <a:t>‹#›</a:t>
            </a:fld>
            <a:endParaRPr lang="en-AU"/>
          </a:p>
        </p:txBody>
      </p:sp>
    </p:spTree>
    <p:extLst>
      <p:ext uri="{BB962C8B-B14F-4D97-AF65-F5344CB8AC3E}">
        <p14:creationId xmlns:p14="http://schemas.microsoft.com/office/powerpoint/2010/main" val="2697259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D7BD-4E3C-43BE-AF12-07CFCB1CA209}"/>
              </a:ext>
            </a:extLst>
          </p:cNvPr>
          <p:cNvSpPr>
            <a:spLocks noGrp="1"/>
          </p:cNvSpPr>
          <p:nvPr>
            <p:ph type="ctrTitle"/>
          </p:nvPr>
        </p:nvSpPr>
        <p:spPr>
          <a:xfrm>
            <a:off x="1524000" y="1409120"/>
            <a:ext cx="9144000" cy="1725061"/>
          </a:xfrm>
        </p:spPr>
        <p:txBody>
          <a:bodyPr>
            <a:normAutofit fontScale="90000"/>
          </a:bodyPr>
          <a:lstStyle/>
          <a:p>
            <a:r>
              <a:rPr lang="en-US" baseline="30000" dirty="0">
                <a:solidFill>
                  <a:srgbClr val="00B0F0"/>
                </a:solidFill>
              </a:rPr>
              <a:t>6th </a:t>
            </a:r>
            <a:r>
              <a:rPr lang="en-US" dirty="0">
                <a:solidFill>
                  <a:srgbClr val="00B0F0"/>
                </a:solidFill>
              </a:rPr>
              <a:t>Project Steering Committee Meeting – SC-6</a:t>
            </a:r>
            <a:endParaRPr lang="en-AU" dirty="0">
              <a:solidFill>
                <a:srgbClr val="00B0F0"/>
              </a:solidFill>
            </a:endParaRPr>
          </a:p>
        </p:txBody>
      </p:sp>
      <p:sp>
        <p:nvSpPr>
          <p:cNvPr id="3" name="Subtitle 2">
            <a:extLst>
              <a:ext uri="{FF2B5EF4-FFF2-40B4-BE49-F238E27FC236}">
                <a16:creationId xmlns:a16="http://schemas.microsoft.com/office/drawing/2014/main" id="{9D104514-A9EA-418D-AC3D-A2642DE7F3E6}"/>
              </a:ext>
            </a:extLst>
          </p:cNvPr>
          <p:cNvSpPr>
            <a:spLocks noGrp="1"/>
          </p:cNvSpPr>
          <p:nvPr>
            <p:ph type="subTitle" idx="1"/>
          </p:nvPr>
        </p:nvSpPr>
        <p:spPr>
          <a:xfrm>
            <a:off x="1719356" y="4076161"/>
            <a:ext cx="9144000" cy="1655762"/>
          </a:xfrm>
        </p:spPr>
        <p:txBody>
          <a:bodyPr>
            <a:normAutofit fontScale="85000" lnSpcReduction="20000"/>
          </a:bodyPr>
          <a:lstStyle/>
          <a:p>
            <a:r>
              <a:rPr lang="en-US" dirty="0"/>
              <a:t>Thursday 09 November, 2023 – Grand Hotel, Port Vila, Vanuatu</a:t>
            </a:r>
          </a:p>
          <a:p>
            <a:r>
              <a:rPr lang="en-US" sz="3200" dirty="0">
                <a:solidFill>
                  <a:srgbClr val="00B0F0"/>
                </a:solidFill>
              </a:rPr>
              <a:t>Van-KIRAP Project</a:t>
            </a:r>
          </a:p>
          <a:p>
            <a:endParaRPr lang="en-US" sz="3200" dirty="0">
              <a:solidFill>
                <a:srgbClr val="00B0F0"/>
              </a:solidFill>
            </a:endParaRPr>
          </a:p>
          <a:p>
            <a:r>
              <a:rPr lang="en-US" sz="3200" dirty="0">
                <a:solidFill>
                  <a:srgbClr val="00B0F0"/>
                </a:solidFill>
              </a:rPr>
              <a:t>Agenda item 5: Update on the Weather Radar</a:t>
            </a:r>
            <a:endParaRPr lang="en-AU" sz="3200" dirty="0">
              <a:solidFill>
                <a:srgbClr val="00B0F0"/>
              </a:solidFill>
            </a:endParaRPr>
          </a:p>
        </p:txBody>
      </p:sp>
      <p:pic>
        <p:nvPicPr>
          <p:cNvPr id="6" name="Picture 5">
            <a:extLst>
              <a:ext uri="{FF2B5EF4-FFF2-40B4-BE49-F238E27FC236}">
                <a16:creationId xmlns:a16="http://schemas.microsoft.com/office/drawing/2014/main" id="{69D6FD83-FECE-439C-8DF1-DEEDE17B8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64" y="467140"/>
            <a:ext cx="11462009" cy="941980"/>
          </a:xfrm>
          <a:prstGeom prst="rect">
            <a:avLst/>
          </a:prstGeom>
        </p:spPr>
      </p:pic>
    </p:spTree>
    <p:extLst>
      <p:ext uri="{BB962C8B-B14F-4D97-AF65-F5344CB8AC3E}">
        <p14:creationId xmlns:p14="http://schemas.microsoft.com/office/powerpoint/2010/main" val="947335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2B612-0E0A-46CA-B18D-938D812B51F6}"/>
              </a:ext>
            </a:extLst>
          </p:cNvPr>
          <p:cNvSpPr>
            <a:spLocks noGrp="1"/>
          </p:cNvSpPr>
          <p:nvPr>
            <p:ph type="title"/>
          </p:nvPr>
        </p:nvSpPr>
        <p:spPr>
          <a:xfrm>
            <a:off x="838200" y="365125"/>
            <a:ext cx="10515600" cy="1325563"/>
          </a:xfrm>
        </p:spPr>
        <p:txBody>
          <a:bodyPr>
            <a:normAutofit fontScale="90000"/>
          </a:bodyPr>
          <a:lstStyle/>
          <a:p>
            <a:r>
              <a:rPr lang="en-US" sz="5400" dirty="0"/>
              <a:t>Update (4) – Radar timelines/extension</a:t>
            </a:r>
            <a:endParaRPr lang="en-AU"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057637-89FE-46CA-BD55-BE8BCD520316}"/>
              </a:ext>
            </a:extLst>
          </p:cNvPr>
          <p:cNvSpPr>
            <a:spLocks noGrp="1"/>
          </p:cNvSpPr>
          <p:nvPr>
            <p:ph idx="1"/>
          </p:nvPr>
        </p:nvSpPr>
        <p:spPr>
          <a:xfrm>
            <a:off x="838200" y="2074100"/>
            <a:ext cx="10515600" cy="4107244"/>
          </a:xfrm>
        </p:spPr>
        <p:txBody>
          <a:bodyPr>
            <a:normAutofit/>
          </a:bodyPr>
          <a:lstStyle/>
          <a:p>
            <a:pPr marL="0" indent="0">
              <a:buNone/>
            </a:pPr>
            <a:endParaRPr lang="en-US" sz="2200" dirty="0"/>
          </a:p>
          <a:p>
            <a:endParaRPr lang="en-US" sz="2200" dirty="0"/>
          </a:p>
          <a:p>
            <a:endParaRPr lang="en-AU" sz="2200" dirty="0"/>
          </a:p>
        </p:txBody>
      </p:sp>
      <p:pic>
        <p:nvPicPr>
          <p:cNvPr id="4" name="Picture 3">
            <a:extLst>
              <a:ext uri="{FF2B5EF4-FFF2-40B4-BE49-F238E27FC236}">
                <a16:creationId xmlns:a16="http://schemas.microsoft.com/office/drawing/2014/main" id="{FED5EE06-7628-A9E0-0474-2132BE9099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779" y="2182989"/>
            <a:ext cx="11506859" cy="4291598"/>
          </a:xfrm>
          <a:prstGeom prst="rect">
            <a:avLst/>
          </a:prstGeom>
          <a:noFill/>
        </p:spPr>
      </p:pic>
    </p:spTree>
    <p:extLst>
      <p:ext uri="{BB962C8B-B14F-4D97-AF65-F5344CB8AC3E}">
        <p14:creationId xmlns:p14="http://schemas.microsoft.com/office/powerpoint/2010/main" val="2101340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2B612-0E0A-46CA-B18D-938D812B51F6}"/>
              </a:ext>
            </a:extLst>
          </p:cNvPr>
          <p:cNvSpPr>
            <a:spLocks noGrp="1"/>
          </p:cNvSpPr>
          <p:nvPr>
            <p:ph type="title"/>
          </p:nvPr>
        </p:nvSpPr>
        <p:spPr>
          <a:xfrm>
            <a:off x="838200" y="365125"/>
            <a:ext cx="10515600" cy="1325563"/>
          </a:xfrm>
        </p:spPr>
        <p:txBody>
          <a:bodyPr>
            <a:normAutofit/>
          </a:bodyPr>
          <a:lstStyle/>
          <a:p>
            <a:r>
              <a:rPr lang="en-US" sz="5400" dirty="0"/>
              <a:t>Recommendations</a:t>
            </a:r>
            <a:endParaRPr lang="en-AU"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057637-89FE-46CA-BD55-BE8BCD520316}"/>
              </a:ext>
            </a:extLst>
          </p:cNvPr>
          <p:cNvSpPr>
            <a:spLocks noGrp="1"/>
          </p:cNvSpPr>
          <p:nvPr>
            <p:ph idx="1"/>
          </p:nvPr>
        </p:nvSpPr>
        <p:spPr>
          <a:xfrm>
            <a:off x="838200" y="2074100"/>
            <a:ext cx="10515600" cy="4107244"/>
          </a:xfrm>
        </p:spPr>
        <p:txBody>
          <a:bodyPr>
            <a:normAutofit/>
          </a:bodyPr>
          <a:lstStyle/>
          <a:p>
            <a:r>
              <a:rPr lang="en-US" sz="2200" dirty="0"/>
              <a:t>PSC to </a:t>
            </a:r>
            <a:r>
              <a:rPr lang="en-US" sz="2200" u="sng" dirty="0"/>
              <a:t>NOTE</a:t>
            </a:r>
            <a:r>
              <a:rPr lang="en-US" sz="2200" dirty="0"/>
              <a:t> update on the weather radar and actions items.</a:t>
            </a:r>
          </a:p>
          <a:p>
            <a:r>
              <a:rPr lang="en-US" sz="2200" dirty="0"/>
              <a:t>PSC to </a:t>
            </a:r>
            <a:r>
              <a:rPr lang="en-US" sz="2200" u="sng" dirty="0"/>
              <a:t>ACKNOWLEDGE</a:t>
            </a:r>
            <a:r>
              <a:rPr lang="en-US" sz="2200" dirty="0"/>
              <a:t> the efforts by VMGD, SPREP and project stakeholders/partners in advancing the weather radar activity. </a:t>
            </a:r>
          </a:p>
          <a:p>
            <a:pPr marL="0" indent="0">
              <a:buNone/>
            </a:pPr>
            <a:endParaRPr lang="en-US" sz="2200" dirty="0"/>
          </a:p>
          <a:p>
            <a:pPr marL="0" indent="0">
              <a:buNone/>
            </a:pPr>
            <a:endParaRPr lang="en-US" sz="2200" dirty="0"/>
          </a:p>
          <a:p>
            <a:endParaRPr lang="en-US" sz="2200" dirty="0"/>
          </a:p>
          <a:p>
            <a:endParaRPr lang="en-AU" sz="2200" dirty="0"/>
          </a:p>
        </p:txBody>
      </p:sp>
    </p:spTree>
    <p:extLst>
      <p:ext uri="{BB962C8B-B14F-4D97-AF65-F5344CB8AC3E}">
        <p14:creationId xmlns:p14="http://schemas.microsoft.com/office/powerpoint/2010/main" val="210613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2B612-0E0A-46CA-B18D-938D812B51F6}"/>
              </a:ext>
            </a:extLst>
          </p:cNvPr>
          <p:cNvSpPr>
            <a:spLocks noGrp="1"/>
          </p:cNvSpPr>
          <p:nvPr>
            <p:ph type="title"/>
          </p:nvPr>
        </p:nvSpPr>
        <p:spPr>
          <a:xfrm>
            <a:off x="838200" y="365125"/>
            <a:ext cx="10515600" cy="1325563"/>
          </a:xfrm>
        </p:spPr>
        <p:txBody>
          <a:bodyPr>
            <a:normAutofit/>
          </a:bodyPr>
          <a:lstStyle/>
          <a:p>
            <a:r>
              <a:rPr lang="en-US" sz="5400" dirty="0"/>
              <a:t>Outstanding matters</a:t>
            </a:r>
            <a:endParaRPr lang="en-AU"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057637-89FE-46CA-BD55-BE8BCD520316}"/>
              </a:ext>
            </a:extLst>
          </p:cNvPr>
          <p:cNvSpPr>
            <a:spLocks noGrp="1"/>
          </p:cNvSpPr>
          <p:nvPr>
            <p:ph idx="1"/>
          </p:nvPr>
        </p:nvSpPr>
        <p:spPr>
          <a:xfrm>
            <a:off x="838200" y="2074100"/>
            <a:ext cx="10515600" cy="4107244"/>
          </a:xfrm>
        </p:spPr>
        <p:txBody>
          <a:bodyPr>
            <a:normAutofit/>
          </a:bodyPr>
          <a:lstStyle/>
          <a:p>
            <a:pPr marL="0" indent="0">
              <a:buNone/>
            </a:pPr>
            <a:r>
              <a:rPr lang="en-US" sz="2200" dirty="0"/>
              <a:t>Outstanding matter pertaining to the Weather Radar that Vanuatu needs to address includes:</a:t>
            </a:r>
          </a:p>
          <a:p>
            <a:pPr marL="0" indent="0">
              <a:buNone/>
            </a:pPr>
            <a:endParaRPr lang="en-US" sz="2200" dirty="0"/>
          </a:p>
          <a:p>
            <a:pPr marL="457200" indent="-457200">
              <a:buFont typeface="+mj-lt"/>
              <a:buAutoNum type="arabicPeriod"/>
            </a:pPr>
            <a:r>
              <a:rPr lang="en-US" sz="2200" dirty="0"/>
              <a:t>Government of Vanuatu, Dept of Lands to finalise land acquisition (at Stage 4)</a:t>
            </a:r>
          </a:p>
          <a:p>
            <a:pPr marL="457200" indent="-457200">
              <a:buFont typeface="+mj-lt"/>
              <a:buAutoNum type="arabicPeriod"/>
            </a:pPr>
            <a:r>
              <a:rPr lang="en-US" sz="2200" dirty="0"/>
              <a:t>Ministry of Finance provide written approval the radar co-financing budget for VMGD</a:t>
            </a:r>
          </a:p>
          <a:p>
            <a:pPr marL="0" indent="0">
              <a:buNone/>
            </a:pPr>
            <a:r>
              <a:rPr lang="en-US" sz="2200" dirty="0"/>
              <a:t> - USD595,100.</a:t>
            </a:r>
          </a:p>
          <a:p>
            <a:pPr marL="0" indent="0">
              <a:buNone/>
            </a:pPr>
            <a:endParaRPr lang="en-US" sz="2200" dirty="0"/>
          </a:p>
          <a:p>
            <a:endParaRPr lang="en-US" sz="2200" dirty="0"/>
          </a:p>
          <a:p>
            <a:endParaRPr lang="en-AU" sz="2200" dirty="0"/>
          </a:p>
        </p:txBody>
      </p:sp>
    </p:spTree>
    <p:extLst>
      <p:ext uri="{BB962C8B-B14F-4D97-AF65-F5344CB8AC3E}">
        <p14:creationId xmlns:p14="http://schemas.microsoft.com/office/powerpoint/2010/main" val="41106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2B612-0E0A-46CA-B18D-938D812B51F6}"/>
              </a:ext>
            </a:extLst>
          </p:cNvPr>
          <p:cNvSpPr>
            <a:spLocks noGrp="1"/>
          </p:cNvSpPr>
          <p:nvPr>
            <p:ph type="title"/>
          </p:nvPr>
        </p:nvSpPr>
        <p:spPr>
          <a:xfrm>
            <a:off x="838200" y="365125"/>
            <a:ext cx="10515600" cy="1325563"/>
          </a:xfrm>
        </p:spPr>
        <p:txBody>
          <a:bodyPr>
            <a:normAutofit/>
          </a:bodyPr>
          <a:lstStyle/>
          <a:p>
            <a:r>
              <a:rPr lang="en-US" sz="5400" dirty="0"/>
              <a:t>Acknowledgements</a:t>
            </a:r>
            <a:endParaRPr lang="en-AU"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057637-89FE-46CA-BD55-BE8BCD520316}"/>
              </a:ext>
            </a:extLst>
          </p:cNvPr>
          <p:cNvSpPr>
            <a:spLocks noGrp="1"/>
          </p:cNvSpPr>
          <p:nvPr>
            <p:ph idx="1"/>
          </p:nvPr>
        </p:nvSpPr>
        <p:spPr>
          <a:xfrm>
            <a:off x="838200" y="2074100"/>
            <a:ext cx="10515600" cy="4107244"/>
          </a:xfrm>
        </p:spPr>
        <p:txBody>
          <a:bodyPr>
            <a:normAutofit fontScale="92500" lnSpcReduction="10000"/>
          </a:bodyPr>
          <a:lstStyle/>
          <a:p>
            <a:r>
              <a:rPr lang="en-US" sz="2200" dirty="0"/>
              <a:t>Government of Vanuatu – Council of Ministers, Minister of CC </a:t>
            </a:r>
          </a:p>
          <a:p>
            <a:r>
              <a:rPr lang="en-US" sz="2200" dirty="0"/>
              <a:t>Chairwoman Project SC – Vanuatu NDA to the Green Climate Fund.</a:t>
            </a:r>
          </a:p>
          <a:p>
            <a:r>
              <a:rPr lang="en-US" sz="2200" dirty="0"/>
              <a:t>VMGD – Director, Division Managers and staff (past and present) – Hon </a:t>
            </a:r>
            <a:r>
              <a:rPr lang="en-US" sz="2200" dirty="0" err="1"/>
              <a:t>Napat</a:t>
            </a:r>
            <a:r>
              <a:rPr lang="en-US" sz="2200" dirty="0"/>
              <a:t>, DG, PM, BP, JB</a:t>
            </a:r>
          </a:p>
          <a:p>
            <a:r>
              <a:rPr lang="en-US" sz="2200" dirty="0"/>
              <a:t>Government Departments for the support Dept of Lands, Finance, PWD, DEPC, NDMO, DLA, Civil Aviation Authority,  </a:t>
            </a:r>
          </a:p>
          <a:p>
            <a:r>
              <a:rPr lang="en-US" sz="2200" dirty="0"/>
              <a:t>Chairman, members of the Van-KIRAP Technical Working Group (TWG)</a:t>
            </a:r>
          </a:p>
          <a:p>
            <a:r>
              <a:rPr lang="en-US" sz="2200" dirty="0"/>
              <a:t>Moirah Matou, the PMU and project team, consultants</a:t>
            </a:r>
          </a:p>
          <a:p>
            <a:r>
              <a:rPr lang="en-US" sz="2200" dirty="0"/>
              <a:t>SPREP Director General, Executive, Rupeni Mario and hardworking team at the SPREP PCU. </a:t>
            </a:r>
          </a:p>
          <a:p>
            <a:r>
              <a:rPr lang="en-US" sz="2200" dirty="0"/>
              <a:t>Tagaloa Cooper-Halo, Director CCR and Climate Change Resilience Programme, Salesa Nihmei and PacMetDesk Partnership with WMO, WMO Radar Expert Group.</a:t>
            </a:r>
          </a:p>
          <a:p>
            <a:r>
              <a:rPr lang="en-US" sz="2200" dirty="0"/>
              <a:t>Funding support from the Green Climate Fund (GCF).</a:t>
            </a:r>
          </a:p>
          <a:p>
            <a:endParaRPr lang="en-US" sz="2200" dirty="0"/>
          </a:p>
          <a:p>
            <a:pPr marL="0" indent="0">
              <a:buNone/>
            </a:pPr>
            <a:endParaRPr lang="en-US" sz="2200" dirty="0"/>
          </a:p>
          <a:p>
            <a:endParaRPr lang="en-US" sz="2200" dirty="0"/>
          </a:p>
          <a:p>
            <a:endParaRPr lang="en-AU" sz="2200" dirty="0"/>
          </a:p>
        </p:txBody>
      </p:sp>
    </p:spTree>
    <p:extLst>
      <p:ext uri="{BB962C8B-B14F-4D97-AF65-F5344CB8AC3E}">
        <p14:creationId xmlns:p14="http://schemas.microsoft.com/office/powerpoint/2010/main" val="65084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D80F-A7C3-A8AC-677F-91AA62547557}"/>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3E8BCA17-0847-7C40-B488-7F738B9C6C00}"/>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185190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2B612-0E0A-46CA-B18D-938D812B51F6}"/>
              </a:ext>
            </a:extLst>
          </p:cNvPr>
          <p:cNvSpPr>
            <a:spLocks noGrp="1"/>
          </p:cNvSpPr>
          <p:nvPr>
            <p:ph type="title"/>
          </p:nvPr>
        </p:nvSpPr>
        <p:spPr>
          <a:xfrm>
            <a:off x="838200" y="365125"/>
            <a:ext cx="10515600" cy="1325563"/>
          </a:xfrm>
        </p:spPr>
        <p:txBody>
          <a:bodyPr>
            <a:normAutofit/>
          </a:bodyPr>
          <a:lstStyle/>
          <a:p>
            <a:r>
              <a:rPr lang="en-US" sz="5400" dirty="0"/>
              <a:t>Recommendations</a:t>
            </a:r>
            <a:endParaRPr lang="en-AU"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057637-89FE-46CA-BD55-BE8BCD520316}"/>
              </a:ext>
            </a:extLst>
          </p:cNvPr>
          <p:cNvSpPr>
            <a:spLocks noGrp="1"/>
          </p:cNvSpPr>
          <p:nvPr>
            <p:ph idx="1"/>
          </p:nvPr>
        </p:nvSpPr>
        <p:spPr>
          <a:xfrm>
            <a:off x="838200" y="2074100"/>
            <a:ext cx="10515600" cy="4107244"/>
          </a:xfrm>
        </p:spPr>
        <p:txBody>
          <a:bodyPr>
            <a:normAutofit/>
          </a:bodyPr>
          <a:lstStyle/>
          <a:p>
            <a:r>
              <a:rPr lang="en-US" sz="2200" dirty="0"/>
              <a:t>PSC to </a:t>
            </a:r>
            <a:r>
              <a:rPr lang="en-US" sz="2200" u="sng" dirty="0"/>
              <a:t>NOTE</a:t>
            </a:r>
            <a:r>
              <a:rPr lang="en-US" sz="2200" dirty="0"/>
              <a:t> update on the weather radar and actions items.</a:t>
            </a:r>
          </a:p>
          <a:p>
            <a:r>
              <a:rPr lang="en-US" sz="2200" dirty="0"/>
              <a:t>PSC to </a:t>
            </a:r>
            <a:r>
              <a:rPr lang="en-US" sz="2200" u="sng" dirty="0"/>
              <a:t>ACKNOWLEDGE</a:t>
            </a:r>
            <a:r>
              <a:rPr lang="en-US" sz="2200" dirty="0"/>
              <a:t> the efforts by VMGD, SPREP and project stakeholders/partners in advancing the weather radar activity. </a:t>
            </a:r>
          </a:p>
          <a:p>
            <a:pPr marL="0" indent="0">
              <a:buNone/>
            </a:pPr>
            <a:endParaRPr lang="en-US" sz="2200" dirty="0"/>
          </a:p>
          <a:p>
            <a:pPr marL="0" indent="0">
              <a:buNone/>
            </a:pPr>
            <a:endParaRPr lang="en-US" sz="2200" dirty="0"/>
          </a:p>
          <a:p>
            <a:endParaRPr lang="en-US" sz="2200" dirty="0"/>
          </a:p>
          <a:p>
            <a:endParaRPr lang="en-AU" sz="2200" dirty="0"/>
          </a:p>
        </p:txBody>
      </p:sp>
    </p:spTree>
    <p:extLst>
      <p:ext uri="{BB962C8B-B14F-4D97-AF65-F5344CB8AC3E}">
        <p14:creationId xmlns:p14="http://schemas.microsoft.com/office/powerpoint/2010/main" val="428312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2B612-0E0A-46CA-B18D-938D812B51F6}"/>
              </a:ext>
            </a:extLst>
          </p:cNvPr>
          <p:cNvSpPr>
            <a:spLocks noGrp="1"/>
          </p:cNvSpPr>
          <p:nvPr>
            <p:ph type="title"/>
          </p:nvPr>
        </p:nvSpPr>
        <p:spPr>
          <a:xfrm>
            <a:off x="838200" y="365125"/>
            <a:ext cx="10515600" cy="1325563"/>
          </a:xfrm>
        </p:spPr>
        <p:txBody>
          <a:bodyPr>
            <a:normAutofit/>
          </a:bodyPr>
          <a:lstStyle/>
          <a:p>
            <a:r>
              <a:rPr lang="en-US" sz="5400" dirty="0"/>
              <a:t>Background</a:t>
            </a:r>
            <a:endParaRPr lang="en-AU"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057637-89FE-46CA-BD55-BE8BCD520316}"/>
              </a:ext>
            </a:extLst>
          </p:cNvPr>
          <p:cNvSpPr>
            <a:spLocks noGrp="1"/>
          </p:cNvSpPr>
          <p:nvPr>
            <p:ph idx="1"/>
          </p:nvPr>
        </p:nvSpPr>
        <p:spPr>
          <a:xfrm>
            <a:off x="838200" y="2074100"/>
            <a:ext cx="10515600" cy="4107244"/>
          </a:xfrm>
        </p:spPr>
        <p:txBody>
          <a:bodyPr>
            <a:normAutofit fontScale="92500" lnSpcReduction="20000"/>
          </a:bodyPr>
          <a:lstStyle/>
          <a:p>
            <a:pPr marL="0" indent="0">
              <a:buNone/>
            </a:pPr>
            <a:r>
              <a:rPr lang="en-US" sz="2200" dirty="0"/>
              <a:t>Fifth Steering Committee - PSC-5 Decisions (April 2023): </a:t>
            </a:r>
          </a:p>
          <a:p>
            <a:r>
              <a:rPr lang="en-US" sz="2200" dirty="0"/>
              <a:t>PSC to </a:t>
            </a:r>
            <a:r>
              <a:rPr lang="en-US" sz="2200" u="sng" dirty="0"/>
              <a:t>note</a:t>
            </a:r>
            <a:r>
              <a:rPr lang="en-US" sz="2200" dirty="0"/>
              <a:t> update on the weather radar and actions items.</a:t>
            </a:r>
          </a:p>
          <a:p>
            <a:r>
              <a:rPr lang="en-US" sz="2200" dirty="0"/>
              <a:t>PSC to </a:t>
            </a:r>
            <a:r>
              <a:rPr lang="en-US" sz="2200" u="sng" dirty="0"/>
              <a:t>endorse</a:t>
            </a:r>
            <a:r>
              <a:rPr lang="en-US" sz="2200" dirty="0"/>
              <a:t> the weather radar procurement to proceed. </a:t>
            </a:r>
          </a:p>
          <a:p>
            <a:r>
              <a:rPr lang="en-US" sz="2200" dirty="0"/>
              <a:t>PSC to </a:t>
            </a:r>
            <a:r>
              <a:rPr lang="en-US" sz="2200" u="sng" dirty="0"/>
              <a:t>approve</a:t>
            </a:r>
            <a:r>
              <a:rPr lang="en-US" sz="2200" dirty="0"/>
              <a:t> the USD3,079,254.00 budget allocation for the weather radar.</a:t>
            </a:r>
          </a:p>
          <a:p>
            <a:r>
              <a:rPr lang="en-US" sz="2200" dirty="0"/>
              <a:t>PSC to </a:t>
            </a:r>
            <a:r>
              <a:rPr lang="en-US" sz="2200" u="sng" dirty="0"/>
              <a:t>approve</a:t>
            </a:r>
            <a:r>
              <a:rPr lang="en-US" sz="2200" dirty="0"/>
              <a:t> the project no-cost extension to December 2025 to accommodate for the procurement, commissioning, training and demonstration of the weather radar. </a:t>
            </a:r>
          </a:p>
          <a:p>
            <a:pPr marL="0" indent="0">
              <a:buNone/>
            </a:pPr>
            <a:r>
              <a:rPr lang="en-US" sz="2200" u="sng" dirty="0"/>
              <a:t>Land approval</a:t>
            </a:r>
          </a:p>
          <a:p>
            <a:r>
              <a:rPr lang="en-US" sz="2200" dirty="0"/>
              <a:t>Noting the urgency and the national benefits of the weather radar to the people of Vanuatu and their security, the Government of Vanuatu (VMGD) in consultation with Department of Lands to finalise the land acquisition (currently at Stage 4), consider the State of Emergency (SOE) in place to expedite the approval process. </a:t>
            </a:r>
          </a:p>
          <a:p>
            <a:pPr marL="0" indent="0">
              <a:buNone/>
            </a:pPr>
            <a:r>
              <a:rPr lang="en-US" sz="2200" u="sng" dirty="0"/>
              <a:t>NPP for the weather radar </a:t>
            </a:r>
          </a:p>
          <a:p>
            <a:r>
              <a:rPr lang="en-US" sz="2200" dirty="0"/>
              <a:t>VMGD to provide GCF with the NPP approval which includes the co-financing for the weather radar. </a:t>
            </a:r>
          </a:p>
          <a:p>
            <a:pPr marL="0" indent="0">
              <a:buNone/>
            </a:pPr>
            <a:endParaRPr lang="en-US" sz="2200" dirty="0"/>
          </a:p>
          <a:p>
            <a:endParaRPr lang="en-US" sz="2200" dirty="0"/>
          </a:p>
          <a:p>
            <a:endParaRPr lang="en-AU" sz="2200" dirty="0"/>
          </a:p>
        </p:txBody>
      </p:sp>
    </p:spTree>
    <p:extLst>
      <p:ext uri="{BB962C8B-B14F-4D97-AF65-F5344CB8AC3E}">
        <p14:creationId xmlns:p14="http://schemas.microsoft.com/office/powerpoint/2010/main" val="244712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C32B612-0E0A-46CA-B18D-938D812B51F6}"/>
              </a:ext>
            </a:extLst>
          </p:cNvPr>
          <p:cNvSpPr>
            <a:spLocks noGrp="1"/>
          </p:cNvSpPr>
          <p:nvPr>
            <p:ph type="title"/>
          </p:nvPr>
        </p:nvSpPr>
        <p:spPr>
          <a:xfrm>
            <a:off x="838200" y="401221"/>
            <a:ext cx="10515600" cy="1348065"/>
          </a:xfrm>
        </p:spPr>
        <p:txBody>
          <a:bodyPr>
            <a:normAutofit/>
          </a:bodyPr>
          <a:lstStyle/>
          <a:p>
            <a:r>
              <a:rPr lang="en-US" sz="5000" dirty="0">
                <a:solidFill>
                  <a:srgbClr val="FFFFFF"/>
                </a:solidFill>
              </a:rPr>
              <a:t>Activity 1.2.1.4 Weather radar</a:t>
            </a:r>
            <a:endParaRPr lang="en-AU" sz="5000" dirty="0">
              <a:solidFill>
                <a:srgbClr val="FFFFFF"/>
              </a:solidFill>
            </a:endParaRPr>
          </a:p>
        </p:txBody>
      </p:sp>
      <p:sp>
        <p:nvSpPr>
          <p:cNvPr id="3" name="Content Placeholder 2">
            <a:extLst>
              <a:ext uri="{FF2B5EF4-FFF2-40B4-BE49-F238E27FC236}">
                <a16:creationId xmlns:a16="http://schemas.microsoft.com/office/drawing/2014/main" id="{0E057637-89FE-46CA-BD55-BE8BCD520316}"/>
              </a:ext>
            </a:extLst>
          </p:cNvPr>
          <p:cNvSpPr>
            <a:spLocks noGrp="1"/>
          </p:cNvSpPr>
          <p:nvPr>
            <p:ph idx="1"/>
          </p:nvPr>
        </p:nvSpPr>
        <p:spPr>
          <a:xfrm>
            <a:off x="838200" y="2586789"/>
            <a:ext cx="10386848" cy="3590174"/>
          </a:xfrm>
        </p:spPr>
        <p:txBody>
          <a:bodyPr>
            <a:normAutofit/>
          </a:bodyPr>
          <a:lstStyle/>
          <a:p>
            <a:r>
              <a:rPr lang="en-US" sz="2200" dirty="0"/>
              <a:t>Objectives:</a:t>
            </a:r>
          </a:p>
          <a:p>
            <a:r>
              <a:rPr lang="en-US" sz="2200" dirty="0"/>
              <a:t>High quality data for planning and responding to climate variability and change is available and accessible for decision makers, and end users (sectors and communities)</a:t>
            </a:r>
          </a:p>
          <a:p>
            <a:r>
              <a:rPr lang="en-US" sz="2200" dirty="0"/>
              <a:t>Procurement of climate observations instruments to fill spatial and temporal gaps essential for developing early warnings (NSDP Env PO 3.2)</a:t>
            </a:r>
          </a:p>
          <a:p>
            <a:r>
              <a:rPr lang="en-US" sz="2200" dirty="0"/>
              <a:t>Procurement (supply, install, commissioning and demonstration of use) of Radar to be conducted. National budget appropriation has been approved in March 2023 and land acquired in progress (Stage 4)</a:t>
            </a:r>
          </a:p>
          <a:p>
            <a:r>
              <a:rPr lang="en-US" sz="2200" dirty="0"/>
              <a:t>Radar activity is the cornerstone activity of the Van-KIRAP project. </a:t>
            </a:r>
          </a:p>
          <a:p>
            <a:endParaRPr lang="en-AU" sz="2200" dirty="0"/>
          </a:p>
        </p:txBody>
      </p:sp>
    </p:spTree>
    <p:extLst>
      <p:ext uri="{BB962C8B-B14F-4D97-AF65-F5344CB8AC3E}">
        <p14:creationId xmlns:p14="http://schemas.microsoft.com/office/powerpoint/2010/main" val="160335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C32B612-0E0A-46CA-B18D-938D812B51F6}"/>
              </a:ext>
            </a:extLst>
          </p:cNvPr>
          <p:cNvSpPr>
            <a:spLocks noGrp="1"/>
          </p:cNvSpPr>
          <p:nvPr>
            <p:ph type="title"/>
          </p:nvPr>
        </p:nvSpPr>
        <p:spPr>
          <a:xfrm>
            <a:off x="838200" y="401221"/>
            <a:ext cx="10515600" cy="1348065"/>
          </a:xfrm>
        </p:spPr>
        <p:txBody>
          <a:bodyPr>
            <a:normAutofit/>
          </a:bodyPr>
          <a:lstStyle/>
          <a:p>
            <a:r>
              <a:rPr lang="en-US" sz="5000" dirty="0">
                <a:solidFill>
                  <a:srgbClr val="FFFFFF"/>
                </a:solidFill>
              </a:rPr>
              <a:t>Activity 1.2.1.4 Weather radar site</a:t>
            </a:r>
            <a:endParaRPr lang="en-AU" sz="5000" dirty="0">
              <a:solidFill>
                <a:srgbClr val="FFFFFF"/>
              </a:solidFill>
            </a:endParaRPr>
          </a:p>
        </p:txBody>
      </p:sp>
      <p:pic>
        <p:nvPicPr>
          <p:cNvPr id="7" name="Picture 6" descr="A picture containing diagram&#10;&#10;Description automatically generated">
            <a:extLst>
              <a:ext uri="{FF2B5EF4-FFF2-40B4-BE49-F238E27FC236}">
                <a16:creationId xmlns:a16="http://schemas.microsoft.com/office/drawing/2014/main" id="{04A01544-886C-04C7-BD41-3DCD841B29DA}"/>
              </a:ext>
            </a:extLst>
          </p:cNvPr>
          <p:cNvPicPr>
            <a:picLocks noChangeAspect="1"/>
          </p:cNvPicPr>
          <p:nvPr/>
        </p:nvPicPr>
        <p:blipFill rotWithShape="1">
          <a:blip r:embed="rId2">
            <a:extLst>
              <a:ext uri="{28A0092B-C50C-407E-A947-70E740481C1C}">
                <a14:useLocalDpi xmlns:a14="http://schemas.microsoft.com/office/drawing/2010/main" val="0"/>
              </a:ext>
            </a:extLst>
          </a:blip>
          <a:srcRect r="52281"/>
          <a:stretch/>
        </p:blipFill>
        <p:spPr>
          <a:xfrm>
            <a:off x="7441324" y="1550751"/>
            <a:ext cx="3741683" cy="5223584"/>
          </a:xfrm>
          <a:prstGeom prst="rect">
            <a:avLst/>
          </a:prstGeom>
        </p:spPr>
      </p:pic>
      <p:pic>
        <p:nvPicPr>
          <p:cNvPr id="5" name="Picture 4" descr="Several metal towers with antennas&#10;&#10;Description automatically generated">
            <a:extLst>
              <a:ext uri="{FF2B5EF4-FFF2-40B4-BE49-F238E27FC236}">
                <a16:creationId xmlns:a16="http://schemas.microsoft.com/office/drawing/2014/main" id="{D4B4055C-02F2-435F-21D8-D8EFD3F42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73" y="1615363"/>
            <a:ext cx="7262124" cy="4841416"/>
          </a:xfrm>
          <a:prstGeom prst="rect">
            <a:avLst/>
          </a:prstGeom>
        </p:spPr>
      </p:pic>
    </p:spTree>
    <p:extLst>
      <p:ext uri="{BB962C8B-B14F-4D97-AF65-F5344CB8AC3E}">
        <p14:creationId xmlns:p14="http://schemas.microsoft.com/office/powerpoint/2010/main" val="284475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C32B612-0E0A-46CA-B18D-938D812B51F6}"/>
              </a:ext>
            </a:extLst>
          </p:cNvPr>
          <p:cNvSpPr>
            <a:spLocks noGrp="1"/>
          </p:cNvSpPr>
          <p:nvPr>
            <p:ph type="title"/>
          </p:nvPr>
        </p:nvSpPr>
        <p:spPr>
          <a:xfrm>
            <a:off x="838200" y="401221"/>
            <a:ext cx="10515600" cy="1348065"/>
          </a:xfrm>
        </p:spPr>
        <p:txBody>
          <a:bodyPr>
            <a:normAutofit/>
          </a:bodyPr>
          <a:lstStyle/>
          <a:p>
            <a:r>
              <a:rPr lang="en-US" sz="5000" dirty="0">
                <a:solidFill>
                  <a:srgbClr val="FFFFFF"/>
                </a:solidFill>
              </a:rPr>
              <a:t>Activity 1.2.1.4 Weather radar budget</a:t>
            </a:r>
            <a:endParaRPr lang="en-AU" sz="5000" dirty="0">
              <a:solidFill>
                <a:srgbClr val="FFFFFF"/>
              </a:solidFill>
            </a:endParaRPr>
          </a:p>
        </p:txBody>
      </p:sp>
      <p:sp>
        <p:nvSpPr>
          <p:cNvPr id="3" name="Content Placeholder 2">
            <a:extLst>
              <a:ext uri="{FF2B5EF4-FFF2-40B4-BE49-F238E27FC236}">
                <a16:creationId xmlns:a16="http://schemas.microsoft.com/office/drawing/2014/main" id="{0E057637-89FE-46CA-BD55-BE8BCD520316}"/>
              </a:ext>
            </a:extLst>
          </p:cNvPr>
          <p:cNvSpPr>
            <a:spLocks noGrp="1"/>
          </p:cNvSpPr>
          <p:nvPr>
            <p:ph idx="1"/>
          </p:nvPr>
        </p:nvSpPr>
        <p:spPr>
          <a:xfrm>
            <a:off x="838200" y="2586789"/>
            <a:ext cx="10515600" cy="3590174"/>
          </a:xfrm>
        </p:spPr>
        <p:txBody>
          <a:bodyPr>
            <a:normAutofit/>
          </a:bodyPr>
          <a:lstStyle/>
          <a:p>
            <a:r>
              <a:rPr lang="en-US" sz="2200" dirty="0"/>
              <a:t>VMGD Engineer (Staff) – USD27,846</a:t>
            </a:r>
          </a:p>
          <a:p>
            <a:r>
              <a:rPr lang="en-US" sz="2200" dirty="0"/>
              <a:t>Radar equipment – USD 2,025,000 (training)</a:t>
            </a:r>
          </a:p>
          <a:p>
            <a:r>
              <a:rPr lang="en-US" sz="2200" dirty="0"/>
              <a:t>International Travel (Engineer and Radar Technicians) – USD 8,000</a:t>
            </a:r>
          </a:p>
          <a:p>
            <a:r>
              <a:rPr lang="en-US" sz="2200" dirty="0"/>
              <a:t>Vanuatu Government co-financing – USD595,100 (access road, utilities, communications, maintenance and spare parts costs)</a:t>
            </a:r>
          </a:p>
          <a:p>
            <a:r>
              <a:rPr lang="en-US" sz="2200" dirty="0"/>
              <a:t>Contingency funding (GCF) – USD 415,538</a:t>
            </a:r>
          </a:p>
          <a:p>
            <a:r>
              <a:rPr lang="en-US" sz="2200" dirty="0"/>
              <a:t>Total budget – </a:t>
            </a:r>
            <a:r>
              <a:rPr lang="en-US" sz="2200" b="1" dirty="0"/>
              <a:t>USD3,079,254.00</a:t>
            </a:r>
          </a:p>
          <a:p>
            <a:r>
              <a:rPr lang="en-US" sz="2200" dirty="0"/>
              <a:t>SPREP facilitate the weather radar procurement (SPREP Procurement System). </a:t>
            </a:r>
          </a:p>
          <a:p>
            <a:endParaRPr lang="en-AU" sz="2200" dirty="0"/>
          </a:p>
        </p:txBody>
      </p:sp>
    </p:spTree>
    <p:extLst>
      <p:ext uri="{BB962C8B-B14F-4D97-AF65-F5344CB8AC3E}">
        <p14:creationId xmlns:p14="http://schemas.microsoft.com/office/powerpoint/2010/main" val="89204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2B612-0E0A-46CA-B18D-938D812B51F6}"/>
              </a:ext>
            </a:extLst>
          </p:cNvPr>
          <p:cNvSpPr>
            <a:spLocks noGrp="1"/>
          </p:cNvSpPr>
          <p:nvPr>
            <p:ph type="title"/>
          </p:nvPr>
        </p:nvSpPr>
        <p:spPr>
          <a:xfrm>
            <a:off x="838200" y="365125"/>
            <a:ext cx="10515600" cy="1325563"/>
          </a:xfrm>
        </p:spPr>
        <p:txBody>
          <a:bodyPr>
            <a:normAutofit/>
          </a:bodyPr>
          <a:lstStyle/>
          <a:p>
            <a:r>
              <a:rPr lang="en-US" sz="5400" dirty="0"/>
              <a:t>Update</a:t>
            </a:r>
            <a:endParaRPr lang="en-AU"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057637-89FE-46CA-BD55-BE8BCD520316}"/>
              </a:ext>
            </a:extLst>
          </p:cNvPr>
          <p:cNvSpPr>
            <a:spLocks noGrp="1"/>
          </p:cNvSpPr>
          <p:nvPr>
            <p:ph idx="1"/>
          </p:nvPr>
        </p:nvSpPr>
        <p:spPr>
          <a:xfrm>
            <a:off x="838200" y="2074100"/>
            <a:ext cx="10515600" cy="4107244"/>
          </a:xfrm>
        </p:spPr>
        <p:txBody>
          <a:bodyPr>
            <a:normAutofit fontScale="77500" lnSpcReduction="20000"/>
          </a:bodyPr>
          <a:lstStyle/>
          <a:p>
            <a:r>
              <a:rPr lang="en-US" sz="2200" dirty="0"/>
              <a:t>June 2022, Hon Minister </a:t>
            </a:r>
            <a:r>
              <a:rPr lang="en-US" sz="2200" dirty="0" err="1"/>
              <a:t>MoCC</a:t>
            </a:r>
            <a:r>
              <a:rPr lang="en-US" sz="2200" dirty="0"/>
              <a:t>, DG </a:t>
            </a:r>
            <a:r>
              <a:rPr lang="en-US" sz="2200" dirty="0" err="1"/>
              <a:t>MoCC</a:t>
            </a:r>
            <a:r>
              <a:rPr lang="en-US" sz="2200" dirty="0"/>
              <a:t> met with SPREP Director General and agree to cooperate in the delivery, installation and commissioning of the weather radar.  </a:t>
            </a:r>
          </a:p>
          <a:p>
            <a:r>
              <a:rPr lang="en-US" sz="2200" b="1" dirty="0">
                <a:solidFill>
                  <a:schemeClr val="accent1"/>
                </a:solidFill>
              </a:rPr>
              <a:t>29 June 2022, the Acting DG </a:t>
            </a:r>
            <a:r>
              <a:rPr lang="en-US" sz="2200" b="1" dirty="0" err="1">
                <a:solidFill>
                  <a:schemeClr val="accent1"/>
                </a:solidFill>
              </a:rPr>
              <a:t>MoCC</a:t>
            </a:r>
            <a:r>
              <a:rPr lang="en-US" sz="2200" b="1" dirty="0">
                <a:solidFill>
                  <a:schemeClr val="accent1"/>
                </a:solidFill>
              </a:rPr>
              <a:t> submitted all the requirements to SPREP. This includes</a:t>
            </a:r>
          </a:p>
          <a:p>
            <a:r>
              <a:rPr lang="en-US" sz="2200" b="1" dirty="0">
                <a:solidFill>
                  <a:schemeClr val="accent1"/>
                </a:solidFill>
              </a:rPr>
              <a:t>1. Full radar budget</a:t>
            </a:r>
          </a:p>
          <a:p>
            <a:r>
              <a:rPr lang="en-US" sz="2200" b="1" dirty="0">
                <a:solidFill>
                  <a:schemeClr val="accent1"/>
                </a:solidFill>
              </a:rPr>
              <a:t>2. Letter from Min of Lands (land acquisition underway – completed in August 2022)</a:t>
            </a:r>
          </a:p>
          <a:p>
            <a:r>
              <a:rPr lang="en-US" sz="2200" b="1" dirty="0">
                <a:solidFill>
                  <a:schemeClr val="accent1"/>
                </a:solidFill>
              </a:rPr>
              <a:t>3. Letter from Min of Finance (co-financing in the 2022/23 budget for radar)</a:t>
            </a:r>
          </a:p>
          <a:p>
            <a:r>
              <a:rPr lang="en-US" sz="2200" b="1" dirty="0">
                <a:solidFill>
                  <a:schemeClr val="accent1"/>
                </a:solidFill>
              </a:rPr>
              <a:t>4. Environmental Permit for weather installation</a:t>
            </a:r>
          </a:p>
          <a:p>
            <a:r>
              <a:rPr lang="en-US" sz="2200" b="1" dirty="0">
                <a:solidFill>
                  <a:schemeClr val="accent1"/>
                </a:solidFill>
              </a:rPr>
              <a:t>5. Radar technical specifications</a:t>
            </a:r>
          </a:p>
          <a:p>
            <a:r>
              <a:rPr lang="en-US" sz="2200" b="1" dirty="0">
                <a:solidFill>
                  <a:schemeClr val="accent1"/>
                </a:solidFill>
              </a:rPr>
              <a:t>6. Radar operations, maintenance plan (OMMP)</a:t>
            </a:r>
          </a:p>
          <a:p>
            <a:r>
              <a:rPr lang="en-US" sz="2200" b="1" dirty="0">
                <a:solidFill>
                  <a:schemeClr val="accent1"/>
                </a:solidFill>
              </a:rPr>
              <a:t>7. Tender documents (Request for Tender – RFT)</a:t>
            </a:r>
          </a:p>
          <a:p>
            <a:r>
              <a:rPr lang="en-US" sz="2200" b="1" dirty="0">
                <a:solidFill>
                  <a:schemeClr val="accent1"/>
                </a:solidFill>
              </a:rPr>
              <a:t>8. Geo-technical assessment report</a:t>
            </a:r>
          </a:p>
          <a:p>
            <a:r>
              <a:rPr lang="en-US" sz="2200" b="1" dirty="0">
                <a:solidFill>
                  <a:schemeClr val="accent1"/>
                </a:solidFill>
              </a:rPr>
              <a:t>9. Cost benefit analysis report (CBA)</a:t>
            </a:r>
          </a:p>
          <a:p>
            <a:r>
              <a:rPr lang="en-US" sz="2200" b="1" dirty="0">
                <a:solidFill>
                  <a:schemeClr val="accent1"/>
                </a:solidFill>
              </a:rPr>
              <a:t>10. Environmental Management and Social Safeguards Plan </a:t>
            </a:r>
          </a:p>
          <a:p>
            <a:endParaRPr lang="en-US" sz="2200" dirty="0"/>
          </a:p>
          <a:p>
            <a:endParaRPr lang="en-US" sz="2200" dirty="0"/>
          </a:p>
          <a:p>
            <a:endParaRPr lang="en-US" sz="2200" dirty="0"/>
          </a:p>
          <a:p>
            <a:endParaRPr lang="en-AU" sz="2200" dirty="0"/>
          </a:p>
        </p:txBody>
      </p:sp>
    </p:spTree>
    <p:extLst>
      <p:ext uri="{BB962C8B-B14F-4D97-AF65-F5344CB8AC3E}">
        <p14:creationId xmlns:p14="http://schemas.microsoft.com/office/powerpoint/2010/main" val="3278003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2B612-0E0A-46CA-B18D-938D812B51F6}"/>
              </a:ext>
            </a:extLst>
          </p:cNvPr>
          <p:cNvSpPr>
            <a:spLocks noGrp="1"/>
          </p:cNvSpPr>
          <p:nvPr>
            <p:ph type="title"/>
          </p:nvPr>
        </p:nvSpPr>
        <p:spPr>
          <a:xfrm>
            <a:off x="838200" y="365125"/>
            <a:ext cx="10515600" cy="1325563"/>
          </a:xfrm>
        </p:spPr>
        <p:txBody>
          <a:bodyPr>
            <a:normAutofit/>
          </a:bodyPr>
          <a:lstStyle/>
          <a:p>
            <a:r>
              <a:rPr lang="en-US" sz="5400" dirty="0"/>
              <a:t>Update (2)</a:t>
            </a:r>
            <a:endParaRPr lang="en-AU"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5894DDD7-8820-1466-341C-551D03CDCA88}"/>
              </a:ext>
            </a:extLst>
          </p:cNvPr>
          <p:cNvGraphicFramePr>
            <a:graphicFrameLocks noGrp="1"/>
          </p:cNvGraphicFramePr>
          <p:nvPr>
            <p:ph idx="1"/>
          </p:nvPr>
        </p:nvGraphicFramePr>
        <p:xfrm>
          <a:off x="838200" y="2074100"/>
          <a:ext cx="10515600" cy="4107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389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2B612-0E0A-46CA-B18D-938D812B51F6}"/>
              </a:ext>
            </a:extLst>
          </p:cNvPr>
          <p:cNvSpPr>
            <a:spLocks noGrp="1"/>
          </p:cNvSpPr>
          <p:nvPr>
            <p:ph type="title"/>
          </p:nvPr>
        </p:nvSpPr>
        <p:spPr>
          <a:xfrm>
            <a:off x="838200" y="365125"/>
            <a:ext cx="10515600" cy="1325563"/>
          </a:xfrm>
        </p:spPr>
        <p:txBody>
          <a:bodyPr>
            <a:normAutofit/>
          </a:bodyPr>
          <a:lstStyle/>
          <a:p>
            <a:r>
              <a:rPr lang="en-US" sz="5400" dirty="0"/>
              <a:t>Update (3)</a:t>
            </a:r>
            <a:endParaRPr lang="en-AU"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057637-89FE-46CA-BD55-BE8BCD520316}"/>
              </a:ext>
            </a:extLst>
          </p:cNvPr>
          <p:cNvSpPr>
            <a:spLocks noGrp="1"/>
          </p:cNvSpPr>
          <p:nvPr>
            <p:ph idx="1"/>
          </p:nvPr>
        </p:nvSpPr>
        <p:spPr>
          <a:xfrm>
            <a:off x="838200" y="2074100"/>
            <a:ext cx="10515600" cy="4107244"/>
          </a:xfrm>
        </p:spPr>
        <p:txBody>
          <a:bodyPr>
            <a:normAutofit fontScale="85000" lnSpcReduction="20000"/>
          </a:bodyPr>
          <a:lstStyle/>
          <a:p>
            <a:r>
              <a:rPr lang="en-US" sz="2200" dirty="0"/>
              <a:t>Radar tender was advertised on 19 July 2023 (3 months) closed on 23 Sept 2023. </a:t>
            </a:r>
          </a:p>
          <a:p>
            <a:r>
              <a:rPr lang="en-US" sz="2200" dirty="0"/>
              <a:t>Four detailed compliant bids were received and evaluated by committee consisting of :</a:t>
            </a:r>
          </a:p>
          <a:p>
            <a:pPr marL="457200" indent="-457200">
              <a:buFont typeface="+mj-lt"/>
              <a:buAutoNum type="alphaLcPeriod"/>
            </a:pPr>
            <a:r>
              <a:rPr lang="en-US" sz="2200" dirty="0" err="1"/>
              <a:t>Tagaloa</a:t>
            </a:r>
            <a:r>
              <a:rPr lang="en-US" sz="2200" dirty="0"/>
              <a:t> Cooper-Halo – Director CCR Programme, SPREP.</a:t>
            </a:r>
          </a:p>
          <a:p>
            <a:pPr marL="457200" indent="-457200">
              <a:buFont typeface="+mj-lt"/>
              <a:buAutoNum type="alphaLcPeriod"/>
            </a:pPr>
            <a:r>
              <a:rPr lang="en-US" sz="2200" dirty="0" err="1"/>
              <a:t>Rupeni</a:t>
            </a:r>
            <a:r>
              <a:rPr lang="en-US" sz="2200" dirty="0"/>
              <a:t> Mario – Project Coordination Unit, SPREP</a:t>
            </a:r>
          </a:p>
          <a:p>
            <a:pPr marL="457200" indent="-457200">
              <a:buFont typeface="+mj-lt"/>
              <a:buAutoNum type="alphaLcPeriod"/>
            </a:pPr>
            <a:r>
              <a:rPr lang="en-US" sz="2200" dirty="0"/>
              <a:t>Esther Saul – Manager, ICT and Engineering, VMGD</a:t>
            </a:r>
          </a:p>
          <a:p>
            <a:pPr marL="457200" indent="-457200">
              <a:buFont typeface="+mj-lt"/>
              <a:buAutoNum type="alphaLcPeriod"/>
            </a:pPr>
            <a:r>
              <a:rPr lang="en-US" sz="2200" dirty="0" err="1"/>
              <a:t>Jino</a:t>
            </a:r>
            <a:r>
              <a:rPr lang="en-US" sz="2200" dirty="0"/>
              <a:t> </a:t>
            </a:r>
            <a:r>
              <a:rPr lang="en-US" sz="2200" dirty="0" err="1"/>
              <a:t>Moli</a:t>
            </a:r>
            <a:r>
              <a:rPr lang="en-US" sz="2200" dirty="0"/>
              <a:t>, Electronics Engineer, VMGD</a:t>
            </a:r>
          </a:p>
          <a:p>
            <a:pPr marL="457200" indent="-457200">
              <a:buFont typeface="+mj-lt"/>
              <a:buAutoNum type="alphaLcPeriod"/>
            </a:pPr>
            <a:r>
              <a:rPr lang="en-US" sz="2200" dirty="0"/>
              <a:t>Tessa </a:t>
            </a:r>
            <a:r>
              <a:rPr lang="en-US" sz="2200" dirty="0" err="1"/>
              <a:t>Tafua</a:t>
            </a:r>
            <a:r>
              <a:rPr lang="en-US" sz="2200" dirty="0"/>
              <a:t>, World Meteorological Organization (WMO)</a:t>
            </a:r>
          </a:p>
          <a:p>
            <a:pPr marL="457200" indent="-457200">
              <a:buFont typeface="+mj-lt"/>
              <a:buAutoNum type="alphaLcPeriod"/>
            </a:pPr>
            <a:r>
              <a:rPr lang="en-US" sz="2200" dirty="0"/>
              <a:t>Sunny </a:t>
            </a:r>
            <a:r>
              <a:rPr lang="en-US" sz="2200" dirty="0" err="1"/>
              <a:t>Kamuta</a:t>
            </a:r>
            <a:r>
              <a:rPr lang="en-US" sz="2200" dirty="0"/>
              <a:t> </a:t>
            </a:r>
            <a:r>
              <a:rPr lang="en-US" sz="2200" dirty="0" err="1"/>
              <a:t>Seuseu</a:t>
            </a:r>
            <a:r>
              <a:rPr lang="en-US" sz="2200" dirty="0"/>
              <a:t>, Climate Information Services Officer, SPREP</a:t>
            </a:r>
          </a:p>
          <a:p>
            <a:pPr marL="457200" indent="-457200">
              <a:buFont typeface="+mj-lt"/>
              <a:buAutoNum type="alphaLcPeriod"/>
            </a:pPr>
            <a:r>
              <a:rPr lang="en-US" sz="2200" dirty="0" err="1"/>
              <a:t>Maraea</a:t>
            </a:r>
            <a:r>
              <a:rPr lang="en-US" sz="2200" dirty="0"/>
              <a:t> Slade-Pogi, Procurement Officer, SPREP</a:t>
            </a:r>
          </a:p>
          <a:p>
            <a:r>
              <a:rPr lang="en-US" sz="2200" dirty="0"/>
              <a:t>Evaluation committee has recommended to award the contract to a successful supplier, subject to approval from GCF (No-cost extension 2024-2025)</a:t>
            </a:r>
          </a:p>
          <a:p>
            <a:r>
              <a:rPr lang="en-US" sz="2200" dirty="0"/>
              <a:t>Environmental Social Management Plan for the Weather Radar prepared (see Agenda item 6) submitted for SC approval. </a:t>
            </a:r>
          </a:p>
          <a:p>
            <a:pPr marL="0" indent="0">
              <a:buNone/>
            </a:pPr>
            <a:endParaRPr lang="en-US" sz="2200" dirty="0"/>
          </a:p>
          <a:p>
            <a:endParaRPr lang="en-US" sz="2200" dirty="0"/>
          </a:p>
          <a:p>
            <a:endParaRPr lang="en-AU" sz="2200" dirty="0"/>
          </a:p>
        </p:txBody>
      </p:sp>
    </p:spTree>
    <p:extLst>
      <p:ext uri="{BB962C8B-B14F-4D97-AF65-F5344CB8AC3E}">
        <p14:creationId xmlns:p14="http://schemas.microsoft.com/office/powerpoint/2010/main" val="1204334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TotalTime>
  <Words>1045</Words>
  <Application>Microsoft Macintosh PowerPoint</Application>
  <PresentationFormat>Widescreen</PresentationFormat>
  <Paragraphs>95</Paragraphs>
  <Slides>14</Slides>
  <Notes>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6th Project Steering Committee Meeting – SC-6</vt:lpstr>
      <vt:lpstr>Recommendations</vt:lpstr>
      <vt:lpstr>Background</vt:lpstr>
      <vt:lpstr>Activity 1.2.1.4 Weather radar</vt:lpstr>
      <vt:lpstr>Activity 1.2.1.4 Weather radar site</vt:lpstr>
      <vt:lpstr>Activity 1.2.1.4 Weather radar budget</vt:lpstr>
      <vt:lpstr>Update</vt:lpstr>
      <vt:lpstr>Update (2)</vt:lpstr>
      <vt:lpstr>Update (3)</vt:lpstr>
      <vt:lpstr>Update (4) – Radar timelines/extension</vt:lpstr>
      <vt:lpstr>Recommendations</vt:lpstr>
      <vt:lpstr>Outstanding matters</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Luganville Community Climate Centre</dc:title>
  <dc:creator>Sunny Seuseu</dc:creator>
  <cp:lastModifiedBy>Sunny Seuseu</cp:lastModifiedBy>
  <cp:revision>29</cp:revision>
  <dcterms:created xsi:type="dcterms:W3CDTF">2021-09-03T03:03:05Z</dcterms:created>
  <dcterms:modified xsi:type="dcterms:W3CDTF">2023-11-05T02:24:28Z</dcterms:modified>
</cp:coreProperties>
</file>