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4" r:id="rId9"/>
    <p:sldId id="267" r:id="rId10"/>
    <p:sldId id="268" r:id="rId11"/>
    <p:sldId id="271" r:id="rId12"/>
    <p:sldId id="266" r:id="rId13"/>
    <p:sldId id="269" r:id="rId14"/>
    <p:sldId id="280" r:id="rId15"/>
    <p:sldId id="270" r:id="rId16"/>
    <p:sldId id="275" r:id="rId17"/>
    <p:sldId id="282" r:id="rId18"/>
    <p:sldId id="273" r:id="rId19"/>
    <p:sldId id="277" r:id="rId20"/>
    <p:sldId id="278" r:id="rId21"/>
    <p:sldId id="279" r:id="rId22"/>
    <p:sldId id="274" r:id="rId23"/>
    <p:sldId id="261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3F8-F4B9-C5D9-6ACD-5BDC13740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D4B7-C81B-64DF-75F5-93E2A5C29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B41E-3ED1-05A5-71C7-DB507E20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C413-1FD1-80A6-EE42-0A5A353A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464F-154F-16EB-A1B6-9AF48A40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41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0D0A-35A0-0EFE-D85A-8D3AEFAD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840B7-503C-FEE6-5864-3AEA1EF6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A5AA4-5C3E-3B6C-E4D8-1D08A670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DBF9C-4399-9E84-B364-7A44BCBA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ED16-1609-E98F-F844-12B63075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58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9695C-C7C5-2BA1-6C61-161AC9A25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135C9-8F1B-EB94-2551-17E49DF6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BC95B-8798-066F-571D-5CFA31D5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431B-BEC2-F1D0-8EA5-52B1ED6D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E447-46C4-4D99-0C1F-C7DB42C2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59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DAF7-C336-8A92-CDE0-FD30A1CA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829A-161C-4D73-C048-FBE1F71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E6504-7DA3-CC54-B752-4A9298C1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6917-D713-FE1C-B565-26CE300E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1F77F-3FDD-796F-B5ED-87C904FE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2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1D22-3A4B-0BC4-E121-732B1768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13726-1544-F36A-18ED-A1A13C46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0BC29-5C99-3E1F-CE03-75DAC1B8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ECB88-3ABC-3F6B-7B22-C580EB7D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9E35-36AD-1429-15AB-4633594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72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7333-9017-D8A6-7BC5-7EE58EA8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E411-561D-F2C8-7A9F-89CDB9210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8FF95-19B5-CEDF-25F6-9F08BBAA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36170-AA8D-239B-05F8-8217DC7D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4C63A-1A0E-CC0C-F3F2-D9F2AD64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23A2D-9772-3EF3-2DB9-C3C674EE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37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208C-799C-D9B4-4BB1-267D617B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3E2E-D343-3604-56E2-0E6CAB1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59AC-09D2-1A70-1633-B2C43A6F7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F546D-8A1C-8A71-99E7-B23A67CE1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A3F82-B1B2-CF30-8A85-31690BC8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0EB3A-F725-A0E9-4F52-01E90BC4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8E344-7666-3FDF-ADEA-A011C5C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45F95-7746-BB2B-89B3-DA5908F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0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A0A5-5EB0-A4CC-57F6-1B9E19B6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10456-02E0-7EC4-286C-40D41D81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18C27-4D34-31BF-06D1-4FC0C6FC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93A-5F61-27BA-8244-FEDB4BEC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90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E4624-4AF0-CBEE-477F-5C4978CE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D1AB6-BD64-47CF-FA09-F26169E0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B626-B611-C666-FA4F-5DE2497C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1F72-8271-C4D1-89C6-C1C08C43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477C-56EE-5114-2416-8A2DB3DE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A8FC8-97E1-4B9D-B9A0-94012CB75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A4AE0-E98F-E653-816A-EFDCE62F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424C0-215E-D743-3FF1-16108B4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4515-32B2-B2B4-DA63-B7E095D2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50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3073-424C-D3C5-F5F4-F562D13A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CCDD-DDA1-7C13-17E9-26EA44FDE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474D9-86F7-40C9-E546-B9F313E07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B4F0-1E1A-D3ED-59C5-97A9FF6F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AFACB-8D81-9735-6F48-2AF02054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C174E-DC2B-336F-D44D-AC7BCA3A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4DE22-CF64-CFFC-E3F8-4FF681CC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C63BF-431E-9B30-4A6B-BB9DD6699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A5CD1-7B31-1BED-AFB5-5690AA1DE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2482-80FE-4C66-BD5E-9DB187189179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552F-8717-EE90-8350-873DCC509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9F5B-F1B3-E650-9693-7B15D60C8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E6D2-E6F3-4A04-A545-77B990EABB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9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1D94-7F5A-F41B-FBF8-27B71932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0414"/>
            <a:ext cx="9144000" cy="2237172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Item: 8.2</a:t>
            </a:r>
            <a:br>
              <a:rPr lang="en-US" dirty="0"/>
            </a:br>
            <a:r>
              <a:rPr lang="en-US" dirty="0"/>
              <a:t>Title: </a:t>
            </a:r>
            <a:r>
              <a:rPr lang="en-AU" sz="4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Weather Ready Pacific Governance Options</a:t>
            </a:r>
            <a:r>
              <a:rPr lang="en-AU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AU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0D9AB-B25B-1EB9-B37B-61673150F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3448"/>
            <a:ext cx="9144000" cy="1655762"/>
          </a:xfrm>
        </p:spPr>
        <p:txBody>
          <a:bodyPr/>
          <a:lstStyle/>
          <a:p>
            <a:r>
              <a:rPr lang="en-US" dirty="0"/>
              <a:t>Presenter: Patricia Sachs-Cornish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92C72-380F-83B5-6714-EABCF8F3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>
          <a:xfrm>
            <a:off x="0" y="-31258"/>
            <a:ext cx="121920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961"/>
            <a:ext cx="10515600" cy="558935"/>
          </a:xfrm>
        </p:spPr>
        <p:txBody>
          <a:bodyPr>
            <a:normAutofit/>
          </a:bodyPr>
          <a:lstStyle/>
          <a:p>
            <a:r>
              <a:rPr lang="en-US" sz="3200" b="1" dirty="0"/>
              <a:t>Governance Options – Variation </a:t>
            </a:r>
            <a:endParaRPr lang="en-AU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2DBD7-B0BB-44CF-AFA6-4DC33B07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22" y="1857896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dirty="0"/>
              <a:t>Other possible options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174"/>
            <a:ext cx="10515600" cy="3825875"/>
          </a:xfrm>
        </p:spPr>
        <p:txBody>
          <a:bodyPr>
            <a:normAutofit/>
          </a:bodyPr>
          <a:lstStyle/>
          <a:p>
            <a:r>
              <a:rPr lang="en-US" sz="3600" dirty="0"/>
              <a:t>Pacific Women Lead </a:t>
            </a:r>
          </a:p>
          <a:p>
            <a:r>
              <a:rPr lang="en-US" sz="3600" dirty="0"/>
              <a:t>EQAP </a:t>
            </a:r>
          </a:p>
          <a:p>
            <a:r>
              <a:rPr lang="en-US" sz="3600" dirty="0"/>
              <a:t>Regional NDC Hub </a:t>
            </a:r>
          </a:p>
        </p:txBody>
      </p:sp>
    </p:spTree>
    <p:extLst>
      <p:ext uri="{BB962C8B-B14F-4D97-AF65-F5344CB8AC3E}">
        <p14:creationId xmlns:p14="http://schemas.microsoft.com/office/powerpoint/2010/main" val="167006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WRP Steering Committee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548"/>
            <a:ext cx="10515600" cy="38258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Composition - to be determined by PMC </a:t>
            </a:r>
          </a:p>
          <a:p>
            <a:r>
              <a:rPr lang="en-US" sz="3200" dirty="0"/>
              <a:t>Options </a:t>
            </a:r>
          </a:p>
          <a:p>
            <a:pPr lvl="1"/>
            <a:r>
              <a:rPr lang="en-US" sz="3200" dirty="0"/>
              <a:t>Committee of full representation of all PMC Pacific Members &amp; Partner representation </a:t>
            </a:r>
          </a:p>
          <a:p>
            <a:pPr lvl="1"/>
            <a:r>
              <a:rPr lang="en-US" sz="3200" dirty="0"/>
              <a:t>Committee of a subset of PMC – rotational by sub-region &amp; Partner representation</a:t>
            </a:r>
          </a:p>
          <a:p>
            <a:pPr lvl="1"/>
            <a:r>
              <a:rPr lang="en-US" sz="3200" dirty="0"/>
              <a:t>Potential for representative of end users of information (NDMOs)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3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Role of WRP SC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548"/>
            <a:ext cx="10515600" cy="3825875"/>
          </a:xfrm>
        </p:spPr>
        <p:txBody>
          <a:bodyPr>
            <a:normAutofit/>
          </a:bodyPr>
          <a:lstStyle/>
          <a:p>
            <a:r>
              <a:rPr lang="en-US" sz="3200" dirty="0"/>
              <a:t>Provide strategic direction </a:t>
            </a:r>
          </a:p>
          <a:p>
            <a:r>
              <a:rPr lang="en-US" sz="3200" dirty="0"/>
              <a:t>Review and validate </a:t>
            </a:r>
          </a:p>
          <a:p>
            <a:pPr lvl="1"/>
            <a:r>
              <a:rPr lang="en-US" sz="3200" dirty="0"/>
              <a:t>technical reports</a:t>
            </a:r>
          </a:p>
          <a:p>
            <a:pPr lvl="1"/>
            <a:r>
              <a:rPr lang="en-US" sz="3200" dirty="0"/>
              <a:t>financial reports </a:t>
            </a:r>
          </a:p>
          <a:p>
            <a:r>
              <a:rPr lang="en-US" sz="3200" dirty="0"/>
              <a:t>Approve annual workplans </a:t>
            </a:r>
          </a:p>
          <a:p>
            <a:r>
              <a:rPr lang="en-US" sz="3200" dirty="0"/>
              <a:t>Explore partnership opportunities </a:t>
            </a:r>
          </a:p>
          <a:p>
            <a:r>
              <a:rPr lang="en-US" sz="3200" dirty="0"/>
              <a:t>Other functions as determined by PMC </a:t>
            </a:r>
          </a:p>
        </p:txBody>
      </p:sp>
    </p:spTree>
    <p:extLst>
      <p:ext uri="{BB962C8B-B14F-4D97-AF65-F5344CB8AC3E}">
        <p14:creationId xmlns:p14="http://schemas.microsoft.com/office/powerpoint/2010/main" val="410893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Role of WRP Coordination Group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16"/>
            <a:ext cx="10515600" cy="4358484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Operational program management forum </a:t>
            </a:r>
          </a:p>
          <a:p>
            <a:r>
              <a:rPr lang="en-US" sz="4200" dirty="0"/>
              <a:t>Coordination and collaboration </a:t>
            </a:r>
          </a:p>
          <a:p>
            <a:r>
              <a:rPr lang="en-US" sz="4200" dirty="0"/>
              <a:t>Monitor performance </a:t>
            </a:r>
          </a:p>
          <a:p>
            <a:r>
              <a:rPr lang="en-US" sz="4200" dirty="0"/>
              <a:t>Identify risks</a:t>
            </a:r>
          </a:p>
          <a:p>
            <a:r>
              <a:rPr lang="en-US" sz="4200" dirty="0"/>
              <a:t>Work closely with </a:t>
            </a:r>
          </a:p>
          <a:p>
            <a:pPr lvl="1"/>
            <a:r>
              <a:rPr lang="en-US" sz="4200" dirty="0"/>
              <a:t>panel of experts </a:t>
            </a:r>
          </a:p>
          <a:p>
            <a:pPr lvl="1"/>
            <a:r>
              <a:rPr lang="en-US" sz="4200" dirty="0"/>
              <a:t>Technical partners </a:t>
            </a:r>
          </a:p>
          <a:p>
            <a:pPr lvl="1"/>
            <a:r>
              <a:rPr lang="en-US" sz="4200" dirty="0"/>
              <a:t>Funding partners </a:t>
            </a:r>
          </a:p>
          <a:p>
            <a:pPr lvl="1"/>
            <a:r>
              <a:rPr lang="en-US" sz="4200" dirty="0"/>
              <a:t>GEDSI reps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WRP PMU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629"/>
            <a:ext cx="10515600" cy="423301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Secretariat support to WRP SC and WRP Coordination Group </a:t>
            </a:r>
          </a:p>
          <a:p>
            <a:r>
              <a:rPr lang="en-US" sz="3600" dirty="0"/>
              <a:t>Embedded in the Pac Met Desk </a:t>
            </a:r>
          </a:p>
          <a:p>
            <a:r>
              <a:rPr lang="en-US" sz="3600" dirty="0"/>
              <a:t>Technical delivery </a:t>
            </a:r>
          </a:p>
          <a:p>
            <a:r>
              <a:rPr lang="en-US" sz="3600" dirty="0"/>
              <a:t>Work plan development </a:t>
            </a:r>
          </a:p>
          <a:p>
            <a:r>
              <a:rPr lang="en-US" sz="3600" dirty="0"/>
              <a:t>Delivery of services </a:t>
            </a:r>
          </a:p>
          <a:p>
            <a:r>
              <a:rPr lang="en-US" sz="3600" dirty="0"/>
              <a:t>M&amp;E </a:t>
            </a:r>
          </a:p>
          <a:p>
            <a:r>
              <a:rPr lang="en-US" sz="3600" dirty="0"/>
              <a:t>Communications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5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2" y="1707462"/>
            <a:ext cx="2099872" cy="153041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WRP PMU </a:t>
            </a:r>
            <a:br>
              <a:rPr lang="en-US" sz="4000" b="1" dirty="0"/>
            </a:br>
            <a:r>
              <a:rPr lang="en-US" sz="4000" b="1" dirty="0"/>
              <a:t>Start Up </a:t>
            </a:r>
            <a:br>
              <a:rPr lang="en-US" sz="4000" b="1" dirty="0"/>
            </a:br>
            <a:r>
              <a:rPr lang="en-US" sz="4000" b="1" dirty="0"/>
              <a:t>Phase </a:t>
            </a:r>
            <a:endParaRPr lang="en-AU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CD8C985-4C07-4C98-8DEE-A35D78933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3416" y="1298961"/>
            <a:ext cx="9444067" cy="53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2" y="1452629"/>
            <a:ext cx="1470285" cy="172528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WRP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b="1" dirty="0"/>
              <a:t>PMU</a:t>
            </a:r>
            <a:r>
              <a:rPr lang="en-US" sz="4000" dirty="0"/>
              <a:t> </a:t>
            </a:r>
            <a:br>
              <a:rPr lang="en-US" sz="4000" dirty="0"/>
            </a:br>
            <a:endParaRPr lang="en-AU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FA6869-2614-44FE-A56F-C098E428E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879" y="1221219"/>
            <a:ext cx="9938477" cy="55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5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1333423"/>
            <a:ext cx="11123951" cy="9671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considerations for choice of Investment Facility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548"/>
            <a:ext cx="10515600" cy="382587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Does it provide for the flexible and predictable funding agreed on a specific programmatic scope, budget, and deliverables; </a:t>
            </a:r>
          </a:p>
          <a:p>
            <a:pPr fontAlgn="base"/>
            <a:r>
              <a:rPr lang="en-US" dirty="0"/>
              <a:t>Does it adopt a pragmatic approach to address due diligence requirements of development partners that are obstacles to access and procurement;</a:t>
            </a:r>
          </a:p>
          <a:p>
            <a:pPr fontAlgn="base"/>
            <a:r>
              <a:rPr lang="en-US" dirty="0"/>
              <a:t>Does it adopt a single legal framework and </a:t>
            </a:r>
            <a:r>
              <a:rPr lang="en-US" dirty="0" err="1"/>
              <a:t>harmonise</a:t>
            </a:r>
            <a:r>
              <a:rPr lang="en-US" dirty="0"/>
              <a:t> systems and reporting;</a:t>
            </a:r>
          </a:p>
          <a:p>
            <a:pPr fontAlgn="base"/>
            <a:r>
              <a:rPr lang="en-US" dirty="0"/>
              <a:t>Does it reduce administrative burdens? 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0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1026" name="Picture 2" descr="https://lh6.googleusercontent.com/6sw8AIzKfgPglFwC5C9EGjp5-Smdg3zIUP-__rsAwjO-gsbJIoYMZOSZWACojG1WmHPuHqfTgimBq_g5uhZVLA7al9Y0QlhETekZWNS4DsPA_rIhu41OTnmON-e8nak__hjbVSWjHqb_I8-cjFaOq9s">
            <a:extLst>
              <a:ext uri="{FF2B5EF4-FFF2-40B4-BE49-F238E27FC236}">
                <a16:creationId xmlns:a16="http://schemas.microsoft.com/office/drawing/2014/main" id="{7CEDF21D-24E1-4ECB-8340-C9FE44A71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1" y="1394084"/>
            <a:ext cx="9713627" cy="54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0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dirty="0"/>
              <a:t>Purpose of the paper: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6D5C-CCFD-2BF9-4A3A-2BCD871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020"/>
            <a:ext cx="10515600" cy="3826868"/>
          </a:xfrm>
        </p:spPr>
        <p:txBody>
          <a:bodyPr>
            <a:normAutofit/>
          </a:bodyPr>
          <a:lstStyle/>
          <a:p>
            <a:r>
              <a:rPr lang="en-US" sz="3200" dirty="0"/>
              <a:t>provides an overview of the WRP Governance Assessment for consideration by members of the PMC; and </a:t>
            </a:r>
          </a:p>
          <a:p>
            <a:r>
              <a:rPr lang="en-US" sz="3200" dirty="0"/>
              <a:t>provides some thoughts on the Next steps highlighting the importance of operationalizing WRP in advance of the PIFLM52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>
          <a:xfrm>
            <a:off x="0" y="-31258"/>
            <a:ext cx="12192000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2050" name="Picture 2" descr="https://lh4.googleusercontent.com/6bhJE-EJ5Lx8kts8A90Kz82vipc8G4LfRhW9ntGI__5KVF7W291p5-zjtMwY0kpawQZD2vlFI8aqYi5M3_dN-4Xrw_bVbzHyJ3z5Dg_0fnDB1dljiuEKj8sLKyF06TLmP-9CfvaRGs6c0asngSMU_0o">
            <a:extLst>
              <a:ext uri="{FF2B5EF4-FFF2-40B4-BE49-F238E27FC236}">
                <a16:creationId xmlns:a16="http://schemas.microsoft.com/office/drawing/2014/main" id="{A8C6D2CF-B84C-4CC3-A255-D395CFF2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84" y="1258255"/>
            <a:ext cx="9948032" cy="55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3074" name="Picture 2" descr="https://lh3.googleusercontent.com/OCf65zYHStvbyw6PvIQLBg3PJoDs2_kZ1U92harbyXwzzaIhBUIdmrC6vddFX-V6bVgbERscP_9ZBaSuPBuSQnCD6SlZxoxKnYBzAolzuNd74v9mR--q0MotGmG0qSt21k1ce11QXrIRrAQdCv0RTos">
            <a:extLst>
              <a:ext uri="{FF2B5EF4-FFF2-40B4-BE49-F238E27FC236}">
                <a16:creationId xmlns:a16="http://schemas.microsoft.com/office/drawing/2014/main" id="{1F5D8016-9034-42D9-ACF8-F2CBD261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5" y="1298960"/>
            <a:ext cx="9893509" cy="55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3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Roadmap to </a:t>
            </a:r>
            <a:r>
              <a:rPr lang="en-US" b="1" dirty="0" err="1"/>
              <a:t>Operationalise</a:t>
            </a:r>
            <a:r>
              <a:rPr lang="en-US" b="1" dirty="0"/>
              <a:t> WRP </a:t>
            </a:r>
            <a:br>
              <a:rPr lang="en-AU" b="1" dirty="0"/>
            </a:b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8" y="2625008"/>
            <a:ext cx="10515600" cy="307903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Recommendation from PMC to Ministers on choice of WRP Governance Framework</a:t>
            </a:r>
          </a:p>
          <a:p>
            <a:pPr lvl="1"/>
            <a:r>
              <a:rPr lang="en-US" sz="3200" dirty="0"/>
              <a:t>Recommendation from PMC to Ministers on best option for WRP Investment Facility </a:t>
            </a:r>
          </a:p>
          <a:p>
            <a:pPr lvl="1"/>
            <a:r>
              <a:rPr lang="en-US" sz="3200" dirty="0"/>
              <a:t>Development of implementation plan by PMC and SPREP with clear milestones to be achieved within specific timeframes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9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>
            <a:normAutofit/>
          </a:bodyPr>
          <a:lstStyle/>
          <a:p>
            <a:r>
              <a:rPr lang="en-US" dirty="0"/>
              <a:t>Recommendations: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6D5C-CCFD-2BF9-4A3A-2BCD871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4654"/>
            <a:ext cx="10515600" cy="382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Meeting is invited to:</a:t>
            </a:r>
            <a:endParaRPr lang="en-A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governance options and investment facility options; </a:t>
            </a:r>
            <a:endParaRPr lang="en-A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development of an implementation plan that will outlines the next steps to bring WRP to fruition </a:t>
            </a:r>
            <a:endParaRPr lang="en-A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7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089317-A4BC-4131-83C8-647DDCC2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2493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very much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51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dirty="0"/>
              <a:t>Background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6D5C-CCFD-2BF9-4A3A-2BCD871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9624"/>
            <a:ext cx="10515600" cy="3826868"/>
          </a:xfrm>
        </p:spPr>
        <p:txBody>
          <a:bodyPr>
            <a:normAutofit/>
          </a:bodyPr>
          <a:lstStyle/>
          <a:p>
            <a:r>
              <a:rPr lang="en-US" sz="3200" dirty="0"/>
              <a:t>PMC 5 Decision in 2019 </a:t>
            </a:r>
          </a:p>
          <a:p>
            <a:r>
              <a:rPr lang="en-US" sz="3200" dirty="0"/>
              <a:t>WRP Decadal Program of Investment – May 2021 </a:t>
            </a:r>
          </a:p>
          <a:p>
            <a:r>
              <a:rPr lang="en-US" sz="3200" dirty="0"/>
              <a:t>30</a:t>
            </a:r>
            <a:r>
              <a:rPr lang="en-US" sz="3200" baseline="30000" dirty="0"/>
              <a:t>th</a:t>
            </a:r>
            <a:r>
              <a:rPr lang="en-US" sz="3200" dirty="0"/>
              <a:t> SPREP Meeting of Officials – July 2021</a:t>
            </a:r>
          </a:p>
          <a:p>
            <a:pPr fontAlgn="base"/>
            <a:r>
              <a:rPr lang="en-US" sz="3200" dirty="0"/>
              <a:t>PIF Leaders  Forum  -  August 2021 </a:t>
            </a:r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1298961"/>
            <a:ext cx="10515600" cy="967125"/>
          </a:xfrm>
        </p:spPr>
        <p:txBody>
          <a:bodyPr/>
          <a:lstStyle/>
          <a:p>
            <a:r>
              <a:rPr lang="en-US" b="1" dirty="0"/>
              <a:t>Outline of presentation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38" y="2210607"/>
            <a:ext cx="10515600" cy="3825875"/>
          </a:xfrm>
        </p:spPr>
        <p:txBody>
          <a:bodyPr>
            <a:noAutofit/>
          </a:bodyPr>
          <a:lstStyle/>
          <a:p>
            <a:r>
              <a:rPr lang="en-US" dirty="0"/>
              <a:t>Pacific Islands Leaders’ endorsement in 2021</a:t>
            </a:r>
          </a:p>
          <a:p>
            <a:r>
              <a:rPr lang="en-US" dirty="0"/>
              <a:t>Focuses on </a:t>
            </a:r>
          </a:p>
          <a:p>
            <a:pPr lvl="1"/>
            <a:r>
              <a:rPr lang="en-US" sz="2800" dirty="0"/>
              <a:t>The importance of sound governance; </a:t>
            </a:r>
          </a:p>
          <a:p>
            <a:pPr lvl="1"/>
            <a:r>
              <a:rPr lang="en-US" sz="2800" dirty="0"/>
              <a:t>Sustainability </a:t>
            </a:r>
          </a:p>
          <a:p>
            <a:pPr lvl="1"/>
            <a:r>
              <a:rPr lang="en-US" sz="2800" dirty="0"/>
              <a:t>Governance options </a:t>
            </a:r>
          </a:p>
          <a:p>
            <a:pPr lvl="1"/>
            <a:r>
              <a:rPr lang="en-US" sz="2800" dirty="0"/>
              <a:t>Working relationships </a:t>
            </a:r>
          </a:p>
          <a:p>
            <a:pPr lvl="1"/>
            <a:r>
              <a:rPr lang="en-US" sz="2800" dirty="0"/>
              <a:t>Possible investment facility options </a:t>
            </a:r>
          </a:p>
          <a:p>
            <a:r>
              <a:rPr lang="en-US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67868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Pacific Islands Leaders’ Endorsement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008"/>
            <a:ext cx="10515600" cy="3825875"/>
          </a:xfrm>
        </p:spPr>
        <p:txBody>
          <a:bodyPr>
            <a:normAutofit/>
          </a:bodyPr>
          <a:lstStyle/>
          <a:p>
            <a:pPr lvl="1" fontAlgn="base"/>
            <a:r>
              <a:rPr lang="en-US" sz="2800" dirty="0"/>
              <a:t>August 2021</a:t>
            </a:r>
          </a:p>
          <a:p>
            <a:pPr lvl="1" fontAlgn="base"/>
            <a:r>
              <a:rPr lang="en-US" sz="2800" i="1" dirty="0"/>
              <a:t>Leaders </a:t>
            </a:r>
            <a:r>
              <a:rPr lang="en-US" sz="2800" b="1" i="1" dirty="0"/>
              <a:t>endorsed</a:t>
            </a:r>
            <a:r>
              <a:rPr lang="en-US" sz="2800" i="1" dirty="0"/>
              <a:t> the Weather Ready Pacific Decadal </a:t>
            </a:r>
            <a:r>
              <a:rPr lang="en-US" sz="2800" i="1" dirty="0" err="1"/>
              <a:t>Programme</a:t>
            </a:r>
            <a:r>
              <a:rPr lang="en-US" sz="2800" i="1" dirty="0"/>
              <a:t> of Investment, which seeks to reduce the human and economic cost of severe weather, water and ocean events across Pacific Island communities, by strengthening national meteorological and hydrological </a:t>
            </a:r>
            <a:r>
              <a:rPr lang="en-US" sz="2800" i="1" dirty="0" err="1"/>
              <a:t>organisations</a:t>
            </a:r>
            <a:r>
              <a:rPr lang="en-US" sz="2800" i="1" dirty="0"/>
              <a:t> and their partnerships with national disaster management </a:t>
            </a:r>
            <a:r>
              <a:rPr lang="en-US" sz="2800" i="1" dirty="0" err="1"/>
              <a:t>organisations</a:t>
            </a:r>
            <a:r>
              <a:rPr lang="en-US" sz="2800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5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1078590"/>
            <a:ext cx="10515600" cy="967125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WRP Decadal Program of Investment Framework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548"/>
            <a:ext cx="10515600" cy="3825875"/>
          </a:xfrm>
        </p:spPr>
        <p:txBody>
          <a:bodyPr>
            <a:noAutofit/>
          </a:bodyPr>
          <a:lstStyle/>
          <a:p>
            <a:r>
              <a:rPr lang="en-US" dirty="0"/>
              <a:t>Components </a:t>
            </a:r>
          </a:p>
          <a:p>
            <a:pPr lvl="1"/>
            <a:r>
              <a:rPr lang="en-US" sz="2800" dirty="0"/>
              <a:t>Strategy &amp; Governance </a:t>
            </a:r>
          </a:p>
          <a:p>
            <a:pPr lvl="1"/>
            <a:r>
              <a:rPr lang="en-US" sz="2800" dirty="0"/>
              <a:t>Production of Forecasts &amp; Warnings </a:t>
            </a:r>
          </a:p>
          <a:p>
            <a:pPr lvl="1"/>
            <a:r>
              <a:rPr lang="en-US" sz="2800" dirty="0"/>
              <a:t>Communication and delivery of forecasts and warning to end-users </a:t>
            </a:r>
          </a:p>
          <a:p>
            <a:pPr lvl="1"/>
            <a:r>
              <a:rPr lang="en-US" sz="2800" dirty="0"/>
              <a:t>Infrastructure </a:t>
            </a:r>
          </a:p>
          <a:p>
            <a:pPr lvl="1"/>
            <a:r>
              <a:rPr lang="en-US" sz="2800" dirty="0"/>
              <a:t>Capacity building </a:t>
            </a:r>
          </a:p>
          <a:p>
            <a:r>
              <a:rPr lang="en-US" dirty="0"/>
              <a:t>Interaction with regional observing networks and forecast centers</a:t>
            </a:r>
          </a:p>
          <a:p>
            <a:pPr marL="0" indent="0" algn="ctr">
              <a:buNone/>
            </a:pPr>
            <a:r>
              <a:rPr lang="en-US" b="1" i="1" dirty="0"/>
              <a:t>Pacific participates and benefits from advances in forecast and warning systems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2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954"/>
            <a:ext cx="10515600" cy="967125"/>
          </a:xfrm>
        </p:spPr>
        <p:txBody>
          <a:bodyPr/>
          <a:lstStyle/>
          <a:p>
            <a:r>
              <a:rPr lang="en-US" b="1" dirty="0"/>
              <a:t>Importance of Sound Governance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170"/>
            <a:ext cx="10515600" cy="49328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Good governance lies at the heart of our ambitions  </a:t>
            </a:r>
          </a:p>
          <a:p>
            <a:r>
              <a:rPr lang="en-US" dirty="0"/>
              <a:t>Characteristics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and frameworks  need to cover roles &amp; responsibilities required;  decision making processes; internal processes; polices and procedures </a:t>
            </a:r>
          </a:p>
          <a:p>
            <a:r>
              <a:rPr lang="en-US" dirty="0"/>
              <a:t>Crucial to attain results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008755-4127-435C-9F7A-AFCFBF4F2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81485"/>
              </p:ext>
            </p:extLst>
          </p:nvPr>
        </p:nvGraphicFramePr>
        <p:xfrm>
          <a:off x="1543988" y="2870746"/>
          <a:ext cx="80613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377">
                  <a:extLst>
                    <a:ext uri="{9D8B030D-6E8A-4147-A177-3AD203B41FA5}">
                      <a16:colId xmlns:a16="http://schemas.microsoft.com/office/drawing/2014/main" val="34209661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99342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Participatory </a:t>
                      </a:r>
                      <a:endParaRPr lang="en-AU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Consensus-oriented </a:t>
                      </a:r>
                      <a:endParaRPr lang="en-AU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8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Accountable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Transparent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1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Responsive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Effective &amp; efficient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Equitable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Inclusive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0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Rules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Regulations </a:t>
                      </a:r>
                      <a:endParaRPr lang="en-A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7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7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8422"/>
            <a:ext cx="10515600" cy="967125"/>
          </a:xfrm>
        </p:spPr>
        <p:txBody>
          <a:bodyPr/>
          <a:lstStyle/>
          <a:p>
            <a:r>
              <a:rPr lang="en-US" b="1" dirty="0"/>
              <a:t>Sustainability of WRP  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164C93-C35D-4948-A82D-E871F207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548"/>
            <a:ext cx="10515600" cy="3825875"/>
          </a:xfrm>
        </p:spPr>
        <p:txBody>
          <a:bodyPr>
            <a:noAutofit/>
          </a:bodyPr>
          <a:lstStyle/>
          <a:p>
            <a:r>
              <a:rPr lang="en-US" sz="3200" dirty="0"/>
              <a:t>Investment </a:t>
            </a:r>
          </a:p>
          <a:p>
            <a:pPr lvl="1"/>
            <a:r>
              <a:rPr lang="en-US" sz="2800" dirty="0"/>
              <a:t>Partners/investors </a:t>
            </a:r>
          </a:p>
          <a:p>
            <a:pPr lvl="1"/>
            <a:r>
              <a:rPr lang="en-US" sz="2800" dirty="0"/>
              <a:t>NMHSs</a:t>
            </a:r>
          </a:p>
          <a:p>
            <a:r>
              <a:rPr lang="en-US" sz="3200" dirty="0"/>
              <a:t>Institutionalizing within the Regional Hub </a:t>
            </a:r>
          </a:p>
          <a:p>
            <a:r>
              <a:rPr lang="en-US" sz="3200" dirty="0"/>
              <a:t>Resource mobilization </a:t>
            </a:r>
          </a:p>
          <a:p>
            <a:r>
              <a:rPr lang="en-US" sz="3200" dirty="0"/>
              <a:t>Diversity of investment base </a:t>
            </a:r>
          </a:p>
          <a:p>
            <a:r>
              <a:rPr lang="en-US" sz="3200" dirty="0"/>
              <a:t>WRP Communication Strategy </a:t>
            </a:r>
          </a:p>
          <a:p>
            <a:r>
              <a:rPr lang="en-US" sz="3200" dirty="0"/>
              <a:t>Review (mid term) or more frequently </a:t>
            </a:r>
          </a:p>
        </p:txBody>
      </p:sp>
    </p:spTree>
    <p:extLst>
      <p:ext uri="{BB962C8B-B14F-4D97-AF65-F5344CB8AC3E}">
        <p14:creationId xmlns:p14="http://schemas.microsoft.com/office/powerpoint/2010/main" val="140363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3C9D-81BA-3778-38B4-C817CB4B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961"/>
            <a:ext cx="10515600" cy="558935"/>
          </a:xfrm>
        </p:spPr>
        <p:txBody>
          <a:bodyPr>
            <a:normAutofit/>
          </a:bodyPr>
          <a:lstStyle/>
          <a:p>
            <a:r>
              <a:rPr lang="en-US" sz="3200" b="1" dirty="0"/>
              <a:t>Governance Options – Simplified </a:t>
            </a:r>
            <a:endParaRPr lang="en-AU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EA59-D2EC-A8F2-3DE4-AF010D78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9877"/>
          <a:stretch/>
        </p:blipFill>
        <p:spPr>
          <a:xfrm>
            <a:off x="0" y="-31258"/>
            <a:ext cx="12192000" cy="1330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67C93-85D7-4E2D-8360-BBDFB137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14351"/>
            <a:ext cx="10059649" cy="56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610</Words>
  <Application>Microsoft Office PowerPoint</Application>
  <PresentationFormat>Widescreen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Wingdings</vt:lpstr>
      <vt:lpstr>Office Theme</vt:lpstr>
      <vt:lpstr>Agenda Item: 8.2 Title: Weather Ready Pacific Governance Options  </vt:lpstr>
      <vt:lpstr>Purpose of the paper:</vt:lpstr>
      <vt:lpstr>Background</vt:lpstr>
      <vt:lpstr>Outline of presentation</vt:lpstr>
      <vt:lpstr>Pacific Islands Leaders’ Endorsement </vt:lpstr>
      <vt:lpstr> WRP Decadal Program of Investment Framework </vt:lpstr>
      <vt:lpstr>Importance of Sound Governance </vt:lpstr>
      <vt:lpstr>Sustainability of WRP  </vt:lpstr>
      <vt:lpstr>Governance Options – Simplified </vt:lpstr>
      <vt:lpstr>Governance Options – Variation </vt:lpstr>
      <vt:lpstr>Other possible options </vt:lpstr>
      <vt:lpstr>WRP Steering Committee </vt:lpstr>
      <vt:lpstr>Role of WRP SC </vt:lpstr>
      <vt:lpstr>Role of WRP Coordination Group </vt:lpstr>
      <vt:lpstr>WRP PMU </vt:lpstr>
      <vt:lpstr>WRP PMU  Start Up  Phase </vt:lpstr>
      <vt:lpstr>WRP  PMU  </vt:lpstr>
      <vt:lpstr>Key considerations for choice of Investment Facility </vt:lpstr>
      <vt:lpstr>PowerPoint Presentation</vt:lpstr>
      <vt:lpstr>PowerPoint Presentation</vt:lpstr>
      <vt:lpstr>PowerPoint Presentation</vt:lpstr>
      <vt:lpstr>Roadmap to Operationalise WRP  </vt:lpstr>
      <vt:lpstr>Recommendations:</vt:lpstr>
      <vt:lpstr>Thank you very much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 Woonton</dc:creator>
  <cp:lastModifiedBy>sprep</cp:lastModifiedBy>
  <cp:revision>22</cp:revision>
  <dcterms:created xsi:type="dcterms:W3CDTF">2023-07-10T01:01:36Z</dcterms:created>
  <dcterms:modified xsi:type="dcterms:W3CDTF">2023-08-14T01:53:31Z</dcterms:modified>
</cp:coreProperties>
</file>