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5" r:id="rId4"/>
    <p:sldId id="266" r:id="rId5"/>
    <p:sldId id="262" r:id="rId6"/>
    <p:sldId id="263" r:id="rId7"/>
    <p:sldId id="267" r:id="rId8"/>
    <p:sldId id="268" r:id="rId9"/>
    <p:sldId id="264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5FBA08-84A2-4E01-BC13-514905A4E2AF}" v="2" dt="2023-08-15T19:52:43.4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879" autoAdjust="0"/>
  </p:normalViewPr>
  <p:slideViewPr>
    <p:cSldViewPr snapToGrid="0">
      <p:cViewPr varScale="1">
        <p:scale>
          <a:sx n="60" d="100"/>
          <a:sy n="60" d="100"/>
        </p:scale>
        <p:origin x="14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ssa TAFUA" userId="1d95c76e-e8e1-41b5-b020-7e8eb780beb3" providerId="ADAL" clId="{D15FBA08-84A2-4E01-BC13-514905A4E2AF}"/>
    <pc:docChg chg="undo custSel addSld modSld">
      <pc:chgData name="Tessa TAFUA" userId="1d95c76e-e8e1-41b5-b020-7e8eb780beb3" providerId="ADAL" clId="{D15FBA08-84A2-4E01-BC13-514905A4E2AF}" dt="2023-08-15T19:53:24.863" v="158" actId="20577"/>
      <pc:docMkLst>
        <pc:docMk/>
      </pc:docMkLst>
      <pc:sldChg chg="modSp mod">
        <pc:chgData name="Tessa TAFUA" userId="1d95c76e-e8e1-41b5-b020-7e8eb780beb3" providerId="ADAL" clId="{D15FBA08-84A2-4E01-BC13-514905A4E2AF}" dt="2023-08-15T19:53:24.863" v="158" actId="20577"/>
        <pc:sldMkLst>
          <pc:docMk/>
          <pc:sldMk cId="1871166538" sldId="256"/>
        </pc:sldMkLst>
        <pc:spChg chg="mod">
          <ac:chgData name="Tessa TAFUA" userId="1d95c76e-e8e1-41b5-b020-7e8eb780beb3" providerId="ADAL" clId="{D15FBA08-84A2-4E01-BC13-514905A4E2AF}" dt="2023-08-15T19:53:24.863" v="158" actId="20577"/>
          <ac:spMkLst>
            <pc:docMk/>
            <pc:sldMk cId="1871166538" sldId="256"/>
            <ac:spMk id="2" creationId="{DCA21D94-7F5A-F41B-FBF8-27B71932581C}"/>
          </ac:spMkLst>
        </pc:spChg>
      </pc:sldChg>
      <pc:sldChg chg="addSp modSp mod setBg modClrScheme chgLayout">
        <pc:chgData name="Tessa TAFUA" userId="1d95c76e-e8e1-41b5-b020-7e8eb780beb3" providerId="ADAL" clId="{D15FBA08-84A2-4E01-BC13-514905A4E2AF}" dt="2023-08-15T19:48:10.267" v="72" actId="14100"/>
        <pc:sldMkLst>
          <pc:docMk/>
          <pc:sldMk cId="2070928451" sldId="263"/>
        </pc:sldMkLst>
        <pc:spChg chg="mod ord">
          <ac:chgData name="Tessa TAFUA" userId="1d95c76e-e8e1-41b5-b020-7e8eb780beb3" providerId="ADAL" clId="{D15FBA08-84A2-4E01-BC13-514905A4E2AF}" dt="2023-08-15T19:47:48.381" v="67" actId="26606"/>
          <ac:spMkLst>
            <pc:docMk/>
            <pc:sldMk cId="2070928451" sldId="263"/>
            <ac:spMk id="2" creationId="{F3AED9B9-F898-BBEF-C3D3-C5A552236006}"/>
          </ac:spMkLst>
        </pc:spChg>
        <pc:spChg chg="mod ord">
          <ac:chgData name="Tessa TAFUA" userId="1d95c76e-e8e1-41b5-b020-7e8eb780beb3" providerId="ADAL" clId="{D15FBA08-84A2-4E01-BC13-514905A4E2AF}" dt="2023-08-15T19:48:01.782" v="70" actId="255"/>
          <ac:spMkLst>
            <pc:docMk/>
            <pc:sldMk cId="2070928451" sldId="263"/>
            <ac:spMk id="3" creationId="{4C953232-813A-791F-D47F-A84E5D103002}"/>
          </ac:spMkLst>
        </pc:spChg>
        <pc:spChg chg="add">
          <ac:chgData name="Tessa TAFUA" userId="1d95c76e-e8e1-41b5-b020-7e8eb780beb3" providerId="ADAL" clId="{D15FBA08-84A2-4E01-BC13-514905A4E2AF}" dt="2023-08-15T19:47:48.381" v="67" actId="26606"/>
          <ac:spMkLst>
            <pc:docMk/>
            <pc:sldMk cId="2070928451" sldId="263"/>
            <ac:spMk id="9" creationId="{73C994B4-9721-4148-9EEC-6793CECDE8DD}"/>
          </ac:spMkLst>
        </pc:spChg>
        <pc:spChg chg="add">
          <ac:chgData name="Tessa TAFUA" userId="1d95c76e-e8e1-41b5-b020-7e8eb780beb3" providerId="ADAL" clId="{D15FBA08-84A2-4E01-BC13-514905A4E2AF}" dt="2023-08-15T19:47:48.381" v="67" actId="26606"/>
          <ac:spMkLst>
            <pc:docMk/>
            <pc:sldMk cId="2070928451" sldId="263"/>
            <ac:spMk id="11" creationId="{F9D95E49-763A-4886-B038-82F734740554}"/>
          </ac:spMkLst>
        </pc:spChg>
        <pc:spChg chg="add">
          <ac:chgData name="Tessa TAFUA" userId="1d95c76e-e8e1-41b5-b020-7e8eb780beb3" providerId="ADAL" clId="{D15FBA08-84A2-4E01-BC13-514905A4E2AF}" dt="2023-08-15T19:47:48.381" v="67" actId="26606"/>
          <ac:spMkLst>
            <pc:docMk/>
            <pc:sldMk cId="2070928451" sldId="263"/>
            <ac:spMk id="13" creationId="{99B60357-232D-4489-8786-BF4E4F74BA76}"/>
          </ac:spMkLst>
        </pc:spChg>
        <pc:spChg chg="add">
          <ac:chgData name="Tessa TAFUA" userId="1d95c76e-e8e1-41b5-b020-7e8eb780beb3" providerId="ADAL" clId="{D15FBA08-84A2-4E01-BC13-514905A4E2AF}" dt="2023-08-15T19:47:48.381" v="67" actId="26606"/>
          <ac:spMkLst>
            <pc:docMk/>
            <pc:sldMk cId="2070928451" sldId="263"/>
            <ac:spMk id="15" creationId="{28928A89-D0B3-42AC-80FB-CA7D445693CB}"/>
          </ac:spMkLst>
        </pc:spChg>
        <pc:picChg chg="add mod">
          <ac:chgData name="Tessa TAFUA" userId="1d95c76e-e8e1-41b5-b020-7e8eb780beb3" providerId="ADAL" clId="{D15FBA08-84A2-4E01-BC13-514905A4E2AF}" dt="2023-08-15T19:48:10.267" v="72" actId="14100"/>
          <ac:picMkLst>
            <pc:docMk/>
            <pc:sldMk cId="2070928451" sldId="263"/>
            <ac:picMk id="4" creationId="{8CC62809-C0A2-D9B5-55CD-4B2B812B0ECF}"/>
          </ac:picMkLst>
        </pc:picChg>
        <pc:cxnChg chg="add">
          <ac:chgData name="Tessa TAFUA" userId="1d95c76e-e8e1-41b5-b020-7e8eb780beb3" providerId="ADAL" clId="{D15FBA08-84A2-4E01-BC13-514905A4E2AF}" dt="2023-08-15T19:47:48.381" v="67" actId="26606"/>
          <ac:cxnSpMkLst>
            <pc:docMk/>
            <pc:sldMk cId="2070928451" sldId="263"/>
            <ac:cxnSpMk id="17" creationId="{F085D7B9-E066-4923-8CB7-294BF306296A}"/>
          </ac:cxnSpMkLst>
        </pc:cxnChg>
        <pc:cxnChg chg="add">
          <ac:chgData name="Tessa TAFUA" userId="1d95c76e-e8e1-41b5-b020-7e8eb780beb3" providerId="ADAL" clId="{D15FBA08-84A2-4E01-BC13-514905A4E2AF}" dt="2023-08-15T19:47:48.381" v="67" actId="26606"/>
          <ac:cxnSpMkLst>
            <pc:docMk/>
            <pc:sldMk cId="2070928451" sldId="263"/>
            <ac:cxnSpMk id="19" creationId="{25443840-A796-4C43-8DC1-1B738EFEC522}"/>
          </ac:cxnSpMkLst>
        </pc:cxnChg>
      </pc:sldChg>
      <pc:sldChg chg="modSp add mod">
        <pc:chgData name="Tessa TAFUA" userId="1d95c76e-e8e1-41b5-b020-7e8eb780beb3" providerId="ADAL" clId="{D15FBA08-84A2-4E01-BC13-514905A4E2AF}" dt="2023-08-15T19:49:00.964" v="137" actId="1076"/>
        <pc:sldMkLst>
          <pc:docMk/>
          <pc:sldMk cId="483336403" sldId="267"/>
        </pc:sldMkLst>
        <pc:spChg chg="mod">
          <ac:chgData name="Tessa TAFUA" userId="1d95c76e-e8e1-41b5-b020-7e8eb780beb3" providerId="ADAL" clId="{D15FBA08-84A2-4E01-BC13-514905A4E2AF}" dt="2023-08-15T19:48:35.415" v="131" actId="20577"/>
          <ac:spMkLst>
            <pc:docMk/>
            <pc:sldMk cId="483336403" sldId="267"/>
            <ac:spMk id="2" creationId="{F3AED9B9-F898-BBEF-C3D3-C5A552236006}"/>
          </ac:spMkLst>
        </pc:spChg>
        <pc:spChg chg="mod">
          <ac:chgData name="Tessa TAFUA" userId="1d95c76e-e8e1-41b5-b020-7e8eb780beb3" providerId="ADAL" clId="{D15FBA08-84A2-4E01-BC13-514905A4E2AF}" dt="2023-08-15T19:49:00.964" v="137" actId="1076"/>
          <ac:spMkLst>
            <pc:docMk/>
            <pc:sldMk cId="483336403" sldId="267"/>
            <ac:spMk id="3" creationId="{4C953232-813A-791F-D47F-A84E5D103002}"/>
          </ac:spMkLst>
        </pc:spChg>
      </pc:sldChg>
      <pc:sldChg chg="addSp modSp add mod">
        <pc:chgData name="Tessa TAFUA" userId="1d95c76e-e8e1-41b5-b020-7e8eb780beb3" providerId="ADAL" clId="{D15FBA08-84A2-4E01-BC13-514905A4E2AF}" dt="2023-08-15T19:53:00.871" v="156" actId="1076"/>
        <pc:sldMkLst>
          <pc:docMk/>
          <pc:sldMk cId="2950120690" sldId="268"/>
        </pc:sldMkLst>
        <pc:spChg chg="mod">
          <ac:chgData name="Tessa TAFUA" userId="1d95c76e-e8e1-41b5-b020-7e8eb780beb3" providerId="ADAL" clId="{D15FBA08-84A2-4E01-BC13-514905A4E2AF}" dt="2023-08-15T19:49:15.772" v="146" actId="20577"/>
          <ac:spMkLst>
            <pc:docMk/>
            <pc:sldMk cId="2950120690" sldId="268"/>
            <ac:spMk id="2" creationId="{F3AED9B9-F898-BBEF-C3D3-C5A552236006}"/>
          </ac:spMkLst>
        </pc:spChg>
        <pc:spChg chg="mod">
          <ac:chgData name="Tessa TAFUA" userId="1d95c76e-e8e1-41b5-b020-7e8eb780beb3" providerId="ADAL" clId="{D15FBA08-84A2-4E01-BC13-514905A4E2AF}" dt="2023-08-15T19:52:39.890" v="152" actId="14100"/>
          <ac:spMkLst>
            <pc:docMk/>
            <pc:sldMk cId="2950120690" sldId="268"/>
            <ac:spMk id="3" creationId="{4C953232-813A-791F-D47F-A84E5D103002}"/>
          </ac:spMkLst>
        </pc:spChg>
        <pc:picChg chg="add mod">
          <ac:chgData name="Tessa TAFUA" userId="1d95c76e-e8e1-41b5-b020-7e8eb780beb3" providerId="ADAL" clId="{D15FBA08-84A2-4E01-BC13-514905A4E2AF}" dt="2023-08-15T19:53:00.871" v="156" actId="1076"/>
          <ac:picMkLst>
            <pc:docMk/>
            <pc:sldMk cId="2950120690" sldId="268"/>
            <ac:picMk id="5" creationId="{07BE1783-4B40-B5A7-4AEE-D1553C2BC08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F2343-D53C-4FDD-88AB-7A9444794BE6}" type="datetimeFigureOut">
              <a:rPr lang="en-AS" smtClean="0"/>
              <a:t>08/16/2023</a:t>
            </a:fld>
            <a:endParaRPr lang="en-A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9E17B-70C5-4289-B6E3-A096F02C4041}" type="slidenum">
              <a:rPr lang="en-AS" smtClean="0"/>
              <a:t>‹#›</a:t>
            </a:fld>
            <a:endParaRPr lang="en-AS"/>
          </a:p>
        </p:txBody>
      </p:sp>
    </p:spTree>
    <p:extLst>
      <p:ext uri="{BB962C8B-B14F-4D97-AF65-F5344CB8AC3E}">
        <p14:creationId xmlns:p14="http://schemas.microsoft.com/office/powerpoint/2010/main" val="51039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YWNlODM2OTktNTQ3Zi00ZjRhLWE5MTctZWVjODA5MDkxZWQyIiwidCI6ImVhYTZiZTU0LTQ2ODctNDBjNC05ODI3LWMwNDRiZDhlOGQzYyIsImMiOjl9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Microsoft Power BI</a:t>
            </a:r>
            <a:r>
              <a:rPr lang="en-AS" dirty="0"/>
              <a:t> link for dashboard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9E17B-70C5-4289-B6E3-A096F02C4041}" type="slidenum">
              <a:rPr lang="en-AS" smtClean="0"/>
              <a:t>9</a:t>
            </a:fld>
            <a:endParaRPr lang="en-AS"/>
          </a:p>
        </p:txBody>
      </p:sp>
    </p:spTree>
    <p:extLst>
      <p:ext uri="{BB962C8B-B14F-4D97-AF65-F5344CB8AC3E}">
        <p14:creationId xmlns:p14="http://schemas.microsoft.com/office/powerpoint/2010/main" val="3448204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243F8-F4B9-C5D9-6ACD-5BDC13740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49D4B7-C81B-64DF-75F5-93E2A5C29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6B41E-3ED1-05A5-71C7-DB507E20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2482-80FE-4C66-BD5E-9DB187189179}" type="datetimeFigureOut">
              <a:rPr lang="en-AU" smtClean="0"/>
              <a:t>16/08/2023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7C413-1FD1-80A6-EE42-0A5A353AE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F464F-154F-16EB-A1B6-9AF48A40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E6D2-E6F3-4A04-A545-77B990EABB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6411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0D0A-35A0-0EFE-D85A-8D3AEFAD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B840B7-503C-FEE6-5864-3AEA1EF608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A5AA4-5C3E-3B6C-E4D8-1D08A6705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2482-80FE-4C66-BD5E-9DB187189179}" type="datetimeFigureOut">
              <a:rPr lang="en-AU" smtClean="0"/>
              <a:t>16/08/2023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DBF9C-4399-9E84-B364-7A44BCBA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EED16-1609-E98F-F844-12B63075B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E6D2-E6F3-4A04-A545-77B990EABB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658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79695C-C7C5-2BA1-6C61-161AC9A25D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7135C9-8F1B-EB94-2551-17E49DF68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BC95B-8798-066F-571D-5CFA31D5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2482-80FE-4C66-BD5E-9DB187189179}" type="datetimeFigureOut">
              <a:rPr lang="en-AU" smtClean="0"/>
              <a:t>16/08/2023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1431B-BEC2-F1D0-8EA5-52B1ED6D0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AE447-46C4-4D99-0C1F-C7DB42C2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E6D2-E6F3-4A04-A545-77B990EABB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559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DAF7-C336-8A92-CDE0-FD30A1CA9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F829A-161C-4D73-C048-FBE1F7135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E6504-7DA3-CC54-B752-4A9298C1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2482-80FE-4C66-BD5E-9DB187189179}" type="datetimeFigureOut">
              <a:rPr lang="en-AU" smtClean="0"/>
              <a:t>16/08/2023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46917-D713-FE1C-B565-26CE300E9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1F77F-3FDD-796F-B5ED-87C904FE0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E6D2-E6F3-4A04-A545-77B990EABB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628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91D22-3A4B-0BC4-E121-732B17682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13726-1544-F36A-18ED-A1A13C468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0BC29-5C99-3E1F-CE03-75DAC1B88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2482-80FE-4C66-BD5E-9DB187189179}" type="datetimeFigureOut">
              <a:rPr lang="en-AU" smtClean="0"/>
              <a:t>16/08/2023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ECB88-3ABC-3F6B-7B22-C580EB7D0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C9E35-36AD-1429-15AB-4633594D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E6D2-E6F3-4A04-A545-77B990EABB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972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97333-9017-D8A6-7BC5-7EE58EA85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7E411-561D-F2C8-7A9F-89CDB9210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8FF95-19B5-CEDF-25F6-9F08BBAA3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36170-AA8D-239B-05F8-8217DC7DA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2482-80FE-4C66-BD5E-9DB187189179}" type="datetimeFigureOut">
              <a:rPr lang="en-AU" smtClean="0"/>
              <a:t>16/08/2023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64C63A-1A0E-CC0C-F3F2-D9F2AD643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23A2D-9772-3EF3-2DB9-C3C674EE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E6D2-E6F3-4A04-A545-77B990EABB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0376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208C-799C-D9B4-4BB1-267D617B3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43E2E-D343-3604-56E2-0E6CAB1FA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859AC-09D2-1A70-1633-B2C43A6F7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AF546D-8A1C-8A71-99E7-B23A67CE17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0A3F82-B1B2-CF30-8A85-31690BC82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90EB3A-F725-A0E9-4F52-01E90BC45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2482-80FE-4C66-BD5E-9DB187189179}" type="datetimeFigureOut">
              <a:rPr lang="en-AU" smtClean="0"/>
              <a:t>16/08/2023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28E344-7666-3FDF-ADEA-A011C5C2F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545F95-7746-BB2B-89B3-DA5908FC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E6D2-E6F3-4A04-A545-77B990EABB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802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3A0A5-5EB0-A4CC-57F6-1B9E19B69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510456-02E0-7EC4-286C-40D41D81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2482-80FE-4C66-BD5E-9DB187189179}" type="datetimeFigureOut">
              <a:rPr lang="en-AU" smtClean="0"/>
              <a:t>16/08/2023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C18C27-4D34-31BF-06D1-4FC0C6FCC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7793A-5F61-27BA-8244-FEDB4BEC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E6D2-E6F3-4A04-A545-77B990EABB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990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6E4624-4AF0-CBEE-477F-5C4978CE4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2482-80FE-4C66-BD5E-9DB187189179}" type="datetimeFigureOut">
              <a:rPr lang="en-AU" smtClean="0"/>
              <a:t>16/08/2023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DD1AB6-BD64-47CF-FA09-F26169E0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0B626-B611-C666-FA4F-5DE2497C1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E6D2-E6F3-4A04-A545-77B990EABB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04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41F72-8271-C4D1-89C6-C1C08C432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5477C-56EE-5114-2416-8A2DB3DE4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A8FC8-97E1-4B9D-B9A0-94012CB75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A4AE0-E98F-E653-816A-EFDCE62FD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2482-80FE-4C66-BD5E-9DB187189179}" type="datetimeFigureOut">
              <a:rPr lang="en-AU" smtClean="0"/>
              <a:t>16/08/2023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424C0-215E-D743-3FF1-16108B41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D4515-32B2-B2B4-DA63-B7E095D2E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E6D2-E6F3-4A04-A545-77B990EABB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850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73073-424C-D3C5-F5F4-F562D13AD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31CCDD-DDA1-7C13-17E9-26EA44FDEE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474D9-86F7-40C9-E546-B9F313E07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FB4F0-1E1A-D3ED-59C5-97A9FF6F1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2482-80FE-4C66-BD5E-9DB187189179}" type="datetimeFigureOut">
              <a:rPr lang="en-AU" smtClean="0"/>
              <a:t>16/08/2023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AFACB-8D81-9735-6F48-2AF02054E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C174E-DC2B-336F-D44D-AC7BCA3A8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E6D2-E6F3-4A04-A545-77B990EABB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24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44DE22-CF64-CFFC-E3F8-4FF681CC7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C63BF-431E-9B30-4A6B-BB9DD6699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A5CD1-7B31-1BED-AFB5-5690AA1DEB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52482-80FE-4C66-BD5E-9DB187189179}" type="datetimeFigureOut">
              <a:rPr lang="en-AU" smtClean="0"/>
              <a:t>16/08/2023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9552F-8717-EE90-8350-873DCC509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A9F5B-F1B3-E650-9693-7B15D60C8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3E6D2-E6F3-4A04-A545-77B990EABB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196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21D94-7F5A-F41B-FBF8-27B719325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99" y="2432482"/>
            <a:ext cx="12112101" cy="2237172"/>
          </a:xfrm>
        </p:spPr>
        <p:txBody>
          <a:bodyPr>
            <a:normAutofit fontScale="90000"/>
          </a:bodyPr>
          <a:lstStyle/>
          <a:p>
            <a:r>
              <a:rPr lang="en-US" sz="2700" b="1"/>
              <a:t>Agenda Item 23: </a:t>
            </a:r>
            <a:br>
              <a:rPr lang="en-US" sz="2700" b="1" dirty="0"/>
            </a:br>
            <a:r>
              <a:rPr lang="en-AS" sz="2700" b="1" dirty="0"/>
              <a:t>Title:  Donor and Partner Meeting Update</a:t>
            </a:r>
            <a:br>
              <a:rPr lang="en-US" dirty="0"/>
            </a:br>
            <a:r>
              <a:rPr lang="en-AU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AU" sz="1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A0D9AB-B25B-1EB9-B37B-61673150F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3448"/>
            <a:ext cx="9144000" cy="1655762"/>
          </a:xfrm>
        </p:spPr>
        <p:txBody>
          <a:bodyPr/>
          <a:lstStyle/>
          <a:p>
            <a:r>
              <a:rPr lang="en-US" dirty="0"/>
              <a:t>Presenter: </a:t>
            </a:r>
            <a:r>
              <a:rPr lang="en-AS" dirty="0"/>
              <a:t>Salesa</a:t>
            </a:r>
            <a:endParaRPr lang="en-AU" dirty="0"/>
          </a:p>
        </p:txBody>
      </p:sp>
      <p:pic>
        <p:nvPicPr>
          <p:cNvPr id="6" name="Picture 5" descr="A logo with a sun and blue waves&#10;&#10;Description automatically generated">
            <a:extLst>
              <a:ext uri="{FF2B5EF4-FFF2-40B4-BE49-F238E27FC236}">
                <a16:creationId xmlns:a16="http://schemas.microsoft.com/office/drawing/2014/main" id="{961D6B83-A722-F628-2372-73172277FB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3" b="20296"/>
          <a:stretch/>
        </p:blipFill>
        <p:spPr>
          <a:xfrm>
            <a:off x="0" y="0"/>
            <a:ext cx="12192000" cy="16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6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33C9D-81BA-3778-38B4-C817CB4B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4839"/>
            <a:ext cx="10515600" cy="967125"/>
          </a:xfrm>
        </p:spPr>
        <p:txBody>
          <a:bodyPr>
            <a:normAutofit fontScale="90000"/>
          </a:bodyPr>
          <a:lstStyle/>
          <a:p>
            <a:r>
              <a:rPr lang="en-US" dirty="0"/>
              <a:t>Recommendations: </a:t>
            </a:r>
            <a:r>
              <a:rPr lang="en-US" sz="3600" dirty="0"/>
              <a:t>[Key decisions for the PMC to deliberate and endorse]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D6D5C-CCFD-2BF9-4A3A-2BCD871F6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31132"/>
            <a:ext cx="10515600" cy="2612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Meeting is invited to:</a:t>
            </a:r>
            <a:endParaRPr lang="en-AU" sz="24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 the arrangements fo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the Donor and engagement</a:t>
            </a:r>
            <a:endParaRPr lang="en-AU" sz="24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logo with a sun and blue waves&#10;&#10;Description automatically generated">
            <a:extLst>
              <a:ext uri="{FF2B5EF4-FFF2-40B4-BE49-F238E27FC236}">
                <a16:creationId xmlns:a16="http://schemas.microsoft.com/office/drawing/2014/main" id="{5782FF44-7FC1-791A-B0E4-010DBD583C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2" b="21450"/>
          <a:stretch/>
        </p:blipFill>
        <p:spPr>
          <a:xfrm>
            <a:off x="0" y="0"/>
            <a:ext cx="12192000" cy="166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0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33C9D-81BA-3778-38B4-C817CB4B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8422"/>
            <a:ext cx="7553738" cy="967125"/>
          </a:xfrm>
        </p:spPr>
        <p:txBody>
          <a:bodyPr/>
          <a:lstStyle/>
          <a:p>
            <a:r>
              <a:rPr lang="en-US" b="1" dirty="0"/>
              <a:t>Background</a:t>
            </a:r>
            <a:endParaRPr lang="en-AU" b="1" dirty="0"/>
          </a:p>
        </p:txBody>
      </p:sp>
      <p:pic>
        <p:nvPicPr>
          <p:cNvPr id="6" name="Content Placeholder 5" descr="A logo with a sun and blue waves&#10;&#10;Description automatically generated">
            <a:extLst>
              <a:ext uri="{FF2B5EF4-FFF2-40B4-BE49-F238E27FC236}">
                <a16:creationId xmlns:a16="http://schemas.microsoft.com/office/drawing/2014/main" id="{512C779E-0B2F-80BB-3F29-2CD7D0CC5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9" b="21164"/>
          <a:stretch/>
        </p:blipFill>
        <p:spPr>
          <a:xfrm>
            <a:off x="0" y="4424"/>
            <a:ext cx="12205472" cy="162877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83EF2-9689-B573-6DDA-222FDBA8CCDA}"/>
              </a:ext>
            </a:extLst>
          </p:cNvPr>
          <p:cNvSpPr txBox="1">
            <a:spLocks/>
          </p:cNvSpPr>
          <p:nvPr/>
        </p:nvSpPr>
        <p:spPr>
          <a:xfrm>
            <a:off x="609600" y="2457779"/>
            <a:ext cx="7677150" cy="40957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0000"/>
                </a:solidFill>
              </a:rPr>
              <a:t>1. First Roundtable meeting held in Honiara, 2017</a:t>
            </a:r>
          </a:p>
          <a:p>
            <a:pPr lvl="1" algn="just"/>
            <a:r>
              <a:rPr lang="en-AU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an </a:t>
            </a:r>
            <a:r>
              <a:rPr lang="en-AU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opportunity for NMHSs, donors and partners to discuss programs </a:t>
            </a:r>
            <a:r>
              <a:rPr lang="en-AU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their support for the continued development of weather and climate resilient of Pacific communities.</a:t>
            </a:r>
          </a:p>
          <a:p>
            <a:pPr lvl="1" algn="just"/>
            <a:r>
              <a:rPr lang="en-AU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Forum for discussion </a:t>
            </a:r>
            <a:r>
              <a:rPr lang="en-AU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sustainable weather, climate, hydrology, and ocean services, in the context of the PIMS, and the PRSCS and resources mobilization during the PMC and the donors and partners roundtable meeting </a:t>
            </a:r>
          </a:p>
          <a:p>
            <a:pPr lvl="1" algn="just"/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="1" kern="1400" spc="-5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 Second Tanoa Session with Partners and Countries, 2019</a:t>
            </a:r>
          </a:p>
          <a:p>
            <a:pPr marL="642931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updating of the Project Mapping </a:t>
            </a:r>
            <a:endParaRPr lang="en-AU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2931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Overview of the existing coordination mechanisms at SPREP to implement the PIMS</a:t>
            </a:r>
            <a:endParaRPr lang="en-AU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person, indoor, standing&#10;&#10;Description automatically generated">
            <a:extLst>
              <a:ext uri="{FF2B5EF4-FFF2-40B4-BE49-F238E27FC236}">
                <a16:creationId xmlns:a16="http://schemas.microsoft.com/office/drawing/2014/main" id="{50AB4CE1-6142-FE97-A24F-C797FD35B2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24" y="1733575"/>
            <a:ext cx="3781475" cy="2609850"/>
          </a:xfrm>
          <a:prstGeom prst="rect">
            <a:avLst/>
          </a:prstGeom>
        </p:spPr>
      </p:pic>
      <p:pic>
        <p:nvPicPr>
          <p:cNvPr id="5" name="Picture 4" descr="A person speaking into a microphone in front of a group of people&#10;&#10;Description automatically generated">
            <a:extLst>
              <a:ext uri="{FF2B5EF4-FFF2-40B4-BE49-F238E27FC236}">
                <a16:creationId xmlns:a16="http://schemas.microsoft.com/office/drawing/2014/main" id="{7865C6E2-CD0E-72F3-01E1-205489D7AB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110" y="4349406"/>
            <a:ext cx="3781475" cy="252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9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AEF06AB-3D18-7D6C-4136-3AE2E906E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37115"/>
              </p:ext>
            </p:extLst>
          </p:nvPr>
        </p:nvGraphicFramePr>
        <p:xfrm>
          <a:off x="410309" y="199292"/>
          <a:ext cx="11346264" cy="72818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6943">
                  <a:extLst>
                    <a:ext uri="{9D8B030D-6E8A-4147-A177-3AD203B41FA5}">
                      <a16:colId xmlns:a16="http://schemas.microsoft.com/office/drawing/2014/main" val="2753789887"/>
                    </a:ext>
                  </a:extLst>
                </a:gridCol>
                <a:gridCol w="6779317">
                  <a:extLst>
                    <a:ext uri="{9D8B030D-6E8A-4147-A177-3AD203B41FA5}">
                      <a16:colId xmlns:a16="http://schemas.microsoft.com/office/drawing/2014/main" val="3709318576"/>
                    </a:ext>
                  </a:extLst>
                </a:gridCol>
                <a:gridCol w="2790004">
                  <a:extLst>
                    <a:ext uri="{9D8B030D-6E8A-4147-A177-3AD203B41FA5}">
                      <a16:colId xmlns:a16="http://schemas.microsoft.com/office/drawing/2014/main" val="3840276945"/>
                    </a:ext>
                  </a:extLst>
                </a:gridCol>
              </a:tblGrid>
              <a:tr h="281191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Session 1: Welcoming Formalities</a:t>
                      </a:r>
                      <a:endParaRPr lang="en-A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7" marR="51847" marT="0" marB="0"/>
                </a:tc>
                <a:tc hMerge="1">
                  <a:txBody>
                    <a:bodyPr/>
                    <a:lstStyle/>
                    <a:p>
                      <a:endParaRPr lang="en-A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929235"/>
                  </a:ext>
                </a:extLst>
              </a:tr>
              <a:tr h="1854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9.00-9.30</a:t>
                      </a:r>
                      <a:endParaRPr lang="en-A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7" marR="5184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en-GB" sz="1800" dirty="0">
                          <a:effectLst/>
                        </a:rPr>
                        <a:t>Prayer - TBD</a:t>
                      </a:r>
                      <a:endParaRPr lang="en-AS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en-GB" sz="1800" dirty="0">
                          <a:effectLst/>
                        </a:rPr>
                        <a:t>Welcome Remarks – Mr. </a:t>
                      </a:r>
                      <a:r>
                        <a:rPr lang="en-GB" sz="1800" dirty="0" err="1">
                          <a:effectLst/>
                        </a:rPr>
                        <a:t>Sefanaia</a:t>
                      </a:r>
                      <a:r>
                        <a:rPr lang="en-GB" sz="1800" dirty="0">
                          <a:effectLst/>
                        </a:rPr>
                        <a:t> Nawadra, SPREP Director General</a:t>
                      </a:r>
                      <a:endParaRPr lang="en-AS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en-GB" sz="1800" dirty="0">
                          <a:effectLst/>
                        </a:rPr>
                        <a:t>Opening Remarks – Prof. Petteri </a:t>
                      </a:r>
                      <a:r>
                        <a:rPr lang="en-GB" sz="1800" dirty="0" err="1">
                          <a:effectLst/>
                        </a:rPr>
                        <a:t>Taalas</a:t>
                      </a:r>
                      <a:r>
                        <a:rPr lang="en-GB" sz="1800" dirty="0">
                          <a:effectLst/>
                        </a:rPr>
                        <a:t>, WMO Secretary General</a:t>
                      </a:r>
                      <a:endParaRPr lang="en-AS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800" dirty="0">
                          <a:effectLst/>
                        </a:rPr>
                        <a:t>Meeting Objectives – Ms. Tagaloa Cooper-Halo</a:t>
                      </a:r>
                      <a:endParaRPr lang="en-AS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A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7" marR="518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Moderator </a:t>
                      </a:r>
                      <a:r>
                        <a:rPr lang="en-GB" sz="1800" dirty="0">
                          <a:effectLst/>
                        </a:rPr>
                        <a:t>– Ms. Tagaloa Cooper-Halo</a:t>
                      </a:r>
                      <a:endParaRPr lang="en-A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7" marR="51847" marT="0" marB="0"/>
                </a:tc>
                <a:extLst>
                  <a:ext uri="{0D108BD9-81ED-4DB2-BD59-A6C34878D82A}">
                    <a16:rowId xmlns:a16="http://schemas.microsoft.com/office/drawing/2014/main" val="3835591171"/>
                  </a:ext>
                </a:extLst>
              </a:tr>
              <a:tr h="281191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Session 2: Sustainable </a:t>
                      </a:r>
                      <a:r>
                        <a:rPr lang="en-GB" sz="1800">
                          <a:effectLst/>
                        </a:rPr>
                        <a:t>Regional Coordination </a:t>
                      </a:r>
                      <a:endParaRPr lang="en-A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7" marR="51847" marT="0" marB="0"/>
                </a:tc>
                <a:tc hMerge="1">
                  <a:txBody>
                    <a:bodyPr/>
                    <a:lstStyle/>
                    <a:p>
                      <a:endParaRPr lang="en-A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415695"/>
                  </a:ext>
                </a:extLst>
              </a:tr>
              <a:tr h="1763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9.30.10.00</a:t>
                      </a:r>
                      <a:endParaRPr lang="en-A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7" marR="5184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en-GB" sz="1800">
                          <a:effectLst/>
                        </a:rPr>
                        <a:t>Overview of the Pacific Island Meteorological Strategy (PIMS) and other regional strategies and frameworks</a:t>
                      </a:r>
                      <a:endParaRPr lang="en-AS" sz="180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AS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en-GB" sz="1800">
                          <a:effectLst/>
                        </a:rPr>
                        <a:t>PMC governance</a:t>
                      </a:r>
                      <a:endParaRPr lang="en-AS" sz="180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AS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800">
                          <a:effectLst/>
                        </a:rPr>
                        <a:t>Links to COP28 Outcomes/Support from related initiatives</a:t>
                      </a:r>
                      <a:endParaRPr lang="en-A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7" marR="518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Moderator – </a:t>
                      </a:r>
                      <a:r>
                        <a:rPr lang="en-AS" sz="1800">
                          <a:effectLst/>
                        </a:rPr>
                        <a:t>Ben Churchill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AS" sz="1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Presenter – Tagaloa Cooper-Halo</a:t>
                      </a:r>
                      <a:endParaRPr lang="en-AS" sz="1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Salesa Nihmei</a:t>
                      </a:r>
                      <a:endParaRPr lang="en-A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7" marR="51847" marT="0" marB="0"/>
                </a:tc>
                <a:extLst>
                  <a:ext uri="{0D108BD9-81ED-4DB2-BD59-A6C34878D82A}">
                    <a16:rowId xmlns:a16="http://schemas.microsoft.com/office/drawing/2014/main" val="2943201275"/>
                  </a:ext>
                </a:extLst>
              </a:tr>
              <a:tr h="330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10.00-10.</a:t>
                      </a:r>
                      <a:r>
                        <a:rPr lang="en-AS" sz="1800">
                          <a:effectLst/>
                        </a:rPr>
                        <a:t>30</a:t>
                      </a:r>
                      <a:endParaRPr lang="en-A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7" marR="518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Photo and Morning Tea</a:t>
                      </a:r>
                      <a:endParaRPr lang="en-A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7" marR="518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A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7" marR="51847" marT="0" marB="0"/>
                </a:tc>
                <a:extLst>
                  <a:ext uri="{0D108BD9-81ED-4DB2-BD59-A6C34878D82A}">
                    <a16:rowId xmlns:a16="http://schemas.microsoft.com/office/drawing/2014/main" val="3700222714"/>
                  </a:ext>
                </a:extLst>
              </a:tr>
              <a:tr h="330224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S" sz="1800">
                          <a:effectLst/>
                        </a:rPr>
                        <a:t>Session 3: Strengthened Collaboration and Coordination</a:t>
                      </a:r>
                      <a:endParaRPr lang="en-A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7" marR="51847" marT="0" marB="0"/>
                </a:tc>
                <a:tc hMerge="1">
                  <a:txBody>
                    <a:bodyPr/>
                    <a:lstStyle/>
                    <a:p>
                      <a:endParaRPr lang="en-A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38642"/>
                  </a:ext>
                </a:extLst>
              </a:tr>
              <a:tr h="1367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S" sz="1800">
                          <a:effectLst/>
                        </a:rPr>
                        <a:t>10.30-11.00</a:t>
                      </a:r>
                      <a:endParaRPr lang="en-A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7" marR="518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Presentation of the PPCM</a:t>
                      </a:r>
                      <a:endParaRPr lang="en-AS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en-GB" sz="1800">
                          <a:effectLst/>
                        </a:rPr>
                        <a:t>Framework of engagement of the PMC Partners Coordination Mechanism</a:t>
                      </a:r>
                      <a:endParaRPr lang="en-AS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800">
                          <a:effectLst/>
                        </a:rPr>
                        <a:t>Open dialogue and feedback from donors/partners</a:t>
                      </a:r>
                      <a:endParaRPr lang="en-A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7" marR="518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Moderator:</a:t>
                      </a:r>
                      <a:r>
                        <a:rPr lang="en-GB" sz="1800">
                          <a:effectLst/>
                        </a:rPr>
                        <a:t> Chaponda Moyenda</a:t>
                      </a:r>
                      <a:endParaRPr lang="en-AS" sz="1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AS" sz="1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Presenter: </a:t>
                      </a:r>
                      <a:r>
                        <a:rPr lang="en-AS" sz="1800">
                          <a:effectLst/>
                        </a:rPr>
                        <a:t>Salesa Nihmei</a:t>
                      </a:r>
                      <a:endParaRPr lang="en-A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7" marR="51847" marT="0" marB="0"/>
                </a:tc>
                <a:extLst>
                  <a:ext uri="{0D108BD9-81ED-4DB2-BD59-A6C34878D82A}">
                    <a16:rowId xmlns:a16="http://schemas.microsoft.com/office/drawing/2014/main" val="200609727"/>
                  </a:ext>
                </a:extLst>
              </a:tr>
              <a:tr h="1073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S" sz="1800" dirty="0">
                          <a:effectLst/>
                        </a:rPr>
                        <a:t>11.00-11.30</a:t>
                      </a:r>
                      <a:endParaRPr lang="en-A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7" marR="518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Pacific Region Project and Programme Data Analysis Report</a:t>
                      </a:r>
                      <a:endParaRPr lang="en-AS" sz="1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AS" sz="1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Launch of the Dashboard </a:t>
                      </a:r>
                      <a:r>
                        <a:rPr lang="en-AS" sz="1800">
                          <a:effectLst/>
                        </a:rPr>
                        <a:t>– President RA-V and PMC Chair</a:t>
                      </a:r>
                      <a:endParaRPr lang="en-A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7" marR="518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Presenter -Chaponda Moyenda</a:t>
                      </a:r>
                      <a:endParaRPr lang="en-AS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S" sz="1800" dirty="0">
                          <a:effectLst/>
                        </a:rPr>
                        <a:t> </a:t>
                      </a:r>
                      <a:endParaRPr lang="en-A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7" marR="51847" marT="0" marB="0"/>
                </a:tc>
                <a:extLst>
                  <a:ext uri="{0D108BD9-81ED-4DB2-BD59-A6C34878D82A}">
                    <a16:rowId xmlns:a16="http://schemas.microsoft.com/office/drawing/2014/main" val="3310349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891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514182-9FCD-5A17-1845-9EF866243A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432832"/>
              </p:ext>
            </p:extLst>
          </p:nvPr>
        </p:nvGraphicFramePr>
        <p:xfrm>
          <a:off x="370115" y="157043"/>
          <a:ext cx="11266714" cy="7470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4486">
                  <a:extLst>
                    <a:ext uri="{9D8B030D-6E8A-4147-A177-3AD203B41FA5}">
                      <a16:colId xmlns:a16="http://schemas.microsoft.com/office/drawing/2014/main" val="2502580301"/>
                    </a:ext>
                  </a:extLst>
                </a:gridCol>
                <a:gridCol w="6731786">
                  <a:extLst>
                    <a:ext uri="{9D8B030D-6E8A-4147-A177-3AD203B41FA5}">
                      <a16:colId xmlns:a16="http://schemas.microsoft.com/office/drawing/2014/main" val="120473814"/>
                    </a:ext>
                  </a:extLst>
                </a:gridCol>
                <a:gridCol w="2770442">
                  <a:extLst>
                    <a:ext uri="{9D8B030D-6E8A-4147-A177-3AD203B41FA5}">
                      <a16:colId xmlns:a16="http://schemas.microsoft.com/office/drawing/2014/main" val="122274094"/>
                    </a:ext>
                  </a:extLst>
                </a:gridCol>
              </a:tblGrid>
              <a:tr h="19738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Session </a:t>
                      </a:r>
                      <a:r>
                        <a:rPr lang="en-AS" sz="1800">
                          <a:effectLst/>
                        </a:rPr>
                        <a:t>4</a:t>
                      </a:r>
                      <a:r>
                        <a:rPr lang="en-GB" sz="1800">
                          <a:effectLst/>
                        </a:rPr>
                        <a:t>: </a:t>
                      </a:r>
                      <a:r>
                        <a:rPr lang="en-US" sz="1800">
                          <a:effectLst/>
                        </a:rPr>
                        <a:t>Inclusive Programmes</a:t>
                      </a:r>
                      <a:endParaRPr lang="en-A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09" marR="57609" marT="0" marB="0"/>
                </a:tc>
                <a:tc hMerge="1">
                  <a:txBody>
                    <a:bodyPr/>
                    <a:lstStyle/>
                    <a:p>
                      <a:endParaRPr lang="en-A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5299"/>
                  </a:ext>
                </a:extLst>
              </a:tr>
              <a:tr h="1213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11.</a:t>
                      </a:r>
                      <a:r>
                        <a:rPr lang="en-AS" sz="1800">
                          <a:effectLst/>
                        </a:rPr>
                        <a:t>30- 12.30</a:t>
                      </a:r>
                      <a:endParaRPr lang="en-A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09" marR="57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S" sz="1800">
                          <a:effectLst/>
                        </a:rPr>
                        <a:t> </a:t>
                      </a:r>
                      <a:r>
                        <a:rPr lang="en-GB" sz="1800">
                          <a:effectLst/>
                        </a:rPr>
                        <a:t>Weather Ready Pacific Programme </a:t>
                      </a:r>
                      <a:endParaRPr lang="en-AS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>
                          <a:effectLst/>
                        </a:rPr>
                        <a:t>Overview, Progress and Governance Structure</a:t>
                      </a:r>
                      <a:endParaRPr lang="en-AS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>
                          <a:effectLst/>
                        </a:rPr>
                        <a:t>Dialogue Session with Development Partners</a:t>
                      </a:r>
                      <a:endParaRPr lang="en-AS" sz="1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A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09" marR="57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Presenters</a:t>
                      </a:r>
                      <a:endParaRPr lang="en-AS" sz="1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Tagaloa Cooper-Halo</a:t>
                      </a:r>
                      <a:endParaRPr lang="en-AS" sz="1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Ofa Faanunu</a:t>
                      </a:r>
                      <a:endParaRPr lang="en-AS" sz="1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Patricia (Consultant)</a:t>
                      </a:r>
                      <a:endParaRPr lang="en-A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09" marR="57609" marT="0" marB="0"/>
                </a:tc>
                <a:extLst>
                  <a:ext uri="{0D108BD9-81ED-4DB2-BD59-A6C34878D82A}">
                    <a16:rowId xmlns:a16="http://schemas.microsoft.com/office/drawing/2014/main" val="2687186498"/>
                  </a:ext>
                </a:extLst>
              </a:tr>
              <a:tr h="197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12.30-1.30</a:t>
                      </a:r>
                      <a:endParaRPr lang="en-A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09" marR="57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Lunch </a:t>
                      </a:r>
                      <a:r>
                        <a:rPr lang="en-AS" sz="1800">
                          <a:effectLst/>
                        </a:rPr>
                        <a:t>Break</a:t>
                      </a:r>
                      <a:endParaRPr lang="en-A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09" marR="57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A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09" marR="57609" marT="0" marB="0"/>
                </a:tc>
                <a:extLst>
                  <a:ext uri="{0D108BD9-81ED-4DB2-BD59-A6C34878D82A}">
                    <a16:rowId xmlns:a16="http://schemas.microsoft.com/office/drawing/2014/main" val="1742731267"/>
                  </a:ext>
                </a:extLst>
              </a:tr>
              <a:tr h="1275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S" sz="1800">
                          <a:effectLst/>
                        </a:rPr>
                        <a:t>1.30- 2.00</a:t>
                      </a:r>
                      <a:endParaRPr lang="en-A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09" marR="57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Early Warning for All Initiative </a:t>
                      </a:r>
                      <a:endParaRPr lang="en-AS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>
                          <a:effectLst/>
                        </a:rPr>
                        <a:t>Overview and rollout Process</a:t>
                      </a:r>
                      <a:endParaRPr lang="en-AS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S" sz="1800" dirty="0">
                          <a:effectLst/>
                        </a:rPr>
                        <a:t>Questions and Answer session</a:t>
                      </a:r>
                      <a:endParaRPr lang="en-A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09" marR="57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S" sz="1800">
                          <a:effectLst/>
                        </a:rPr>
                        <a:t>Moderator – Ms. Tagaloa Cooper-Halo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S" sz="1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Presenter – Cyrille Honoré</a:t>
                      </a:r>
                      <a:endParaRPr lang="en-A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09" marR="57609" marT="0" marB="0"/>
                </a:tc>
                <a:extLst>
                  <a:ext uri="{0D108BD9-81ED-4DB2-BD59-A6C34878D82A}">
                    <a16:rowId xmlns:a16="http://schemas.microsoft.com/office/drawing/2014/main" val="3823520772"/>
                  </a:ext>
                </a:extLst>
              </a:tr>
              <a:tr h="19738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Session </a:t>
                      </a:r>
                      <a:r>
                        <a:rPr lang="en-AS" sz="1800">
                          <a:effectLst/>
                        </a:rPr>
                        <a:t>5</a:t>
                      </a:r>
                      <a:r>
                        <a:rPr lang="en-GB" sz="1800">
                          <a:effectLst/>
                        </a:rPr>
                        <a:t>: Projects|Programmes </a:t>
                      </a:r>
                      <a:r>
                        <a:rPr lang="en-US" sz="1800">
                          <a:effectLst/>
                        </a:rPr>
                        <a:t>and Donor Priorities</a:t>
                      </a:r>
                      <a:endParaRPr lang="en-A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09" marR="57609" marT="0" marB="0"/>
                </a:tc>
                <a:tc hMerge="1">
                  <a:txBody>
                    <a:bodyPr/>
                    <a:lstStyle/>
                    <a:p>
                      <a:endParaRPr lang="en-A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91978"/>
                  </a:ext>
                </a:extLst>
              </a:tr>
              <a:tr h="1955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S" sz="1800">
                          <a:effectLst/>
                        </a:rPr>
                        <a:t>2.00</a:t>
                      </a:r>
                      <a:r>
                        <a:rPr lang="en-GB" sz="1800">
                          <a:effectLst/>
                        </a:rPr>
                        <a:t>-</a:t>
                      </a:r>
                      <a:r>
                        <a:rPr lang="en-AS" sz="1800">
                          <a:effectLst/>
                        </a:rPr>
                        <a:t>4.00</a:t>
                      </a:r>
                      <a:endParaRPr lang="en-A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09" marR="57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S" sz="1800" dirty="0">
                          <a:effectLst/>
                        </a:rPr>
                        <a:t>Breakout Session – Cafe Style in Thematic Areas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AS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S" sz="1800" dirty="0">
                          <a:effectLst/>
                        </a:rPr>
                        <a:t>‘</a:t>
                      </a:r>
                      <a:r>
                        <a:rPr lang="en-GB" sz="1800" dirty="0">
                          <a:effectLst/>
                        </a:rPr>
                        <a:t>Statements on current and future opportunities for projects and programmes by donors to support the Weather Ready Pacific Programme and PMC priorities</a:t>
                      </a:r>
                      <a:r>
                        <a:rPr lang="en-AS" sz="1800" dirty="0">
                          <a:effectLst/>
                        </a:rPr>
                        <a:t>’.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AS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S" sz="1800" dirty="0">
                          <a:effectLst/>
                        </a:rPr>
                        <a:t>Group Reporting session</a:t>
                      </a:r>
                      <a:endParaRPr lang="en-A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09" marR="57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Moderator: </a:t>
                      </a:r>
                      <a:r>
                        <a:rPr lang="en-AS" sz="1800">
                          <a:effectLst/>
                        </a:rPr>
                        <a:t>Salome Tukuafu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A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09" marR="57609" marT="0" marB="0"/>
                </a:tc>
                <a:extLst>
                  <a:ext uri="{0D108BD9-81ED-4DB2-BD59-A6C34878D82A}">
                    <a16:rowId xmlns:a16="http://schemas.microsoft.com/office/drawing/2014/main" val="75709610"/>
                  </a:ext>
                </a:extLst>
              </a:tr>
              <a:tr h="19738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Grab a Coffee </a:t>
                      </a:r>
                      <a:endParaRPr lang="en-A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09" marR="57609" marT="0" marB="0"/>
                </a:tc>
                <a:tc hMerge="1">
                  <a:txBody>
                    <a:bodyPr/>
                    <a:lstStyle/>
                    <a:p>
                      <a:endParaRPr lang="en-A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851353"/>
                  </a:ext>
                </a:extLst>
              </a:tr>
              <a:tr h="872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4.</a:t>
                      </a:r>
                      <a:r>
                        <a:rPr lang="en-AS" sz="1800">
                          <a:effectLst/>
                        </a:rPr>
                        <a:t>00</a:t>
                      </a:r>
                      <a:r>
                        <a:rPr lang="en-GB" sz="1800">
                          <a:effectLst/>
                        </a:rPr>
                        <a:t>-4.30</a:t>
                      </a:r>
                      <a:endParaRPr lang="en-A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09" marR="57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Feedback session</a:t>
                      </a:r>
                      <a:endParaRPr lang="en-AS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Key Outcomes of the Meeting</a:t>
                      </a:r>
                      <a:endParaRPr lang="en-AS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Official Closing</a:t>
                      </a:r>
                      <a:endParaRPr lang="en-A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09" marR="57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Moderator:</a:t>
                      </a:r>
                      <a:r>
                        <a:rPr lang="en-GB" sz="1800" dirty="0">
                          <a:effectLst/>
                        </a:rPr>
                        <a:t> Salesa Nihmei</a:t>
                      </a:r>
                      <a:endParaRPr lang="en-A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09" marR="57609" marT="0" marB="0"/>
                </a:tc>
                <a:extLst>
                  <a:ext uri="{0D108BD9-81ED-4DB2-BD59-A6C34878D82A}">
                    <a16:rowId xmlns:a16="http://schemas.microsoft.com/office/drawing/2014/main" val="359109095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F866609-5D73-3412-A20D-092A93B16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938" y="17732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S"/>
          </a:p>
        </p:txBody>
      </p:sp>
    </p:spTree>
    <p:extLst>
      <p:ext uri="{BB962C8B-B14F-4D97-AF65-F5344CB8AC3E}">
        <p14:creationId xmlns:p14="http://schemas.microsoft.com/office/powerpoint/2010/main" val="1659878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33C9D-81BA-3778-38B4-C817CB4B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8422"/>
            <a:ext cx="10515600" cy="967125"/>
          </a:xfrm>
        </p:spPr>
        <p:txBody>
          <a:bodyPr>
            <a:normAutofit/>
          </a:bodyPr>
          <a:lstStyle/>
          <a:p>
            <a:r>
              <a:rPr lang="en-AS" dirty="0"/>
              <a:t>Setup for Thursday Session 4- All Partners</a:t>
            </a:r>
            <a:endParaRPr lang="en-AU" dirty="0"/>
          </a:p>
        </p:txBody>
      </p:sp>
      <p:pic>
        <p:nvPicPr>
          <p:cNvPr id="6" name="Content Placeholder 5" descr="A logo with a sun and blue waves&#10;&#10;Description automatically generated">
            <a:extLst>
              <a:ext uri="{FF2B5EF4-FFF2-40B4-BE49-F238E27FC236}">
                <a16:creationId xmlns:a16="http://schemas.microsoft.com/office/drawing/2014/main" id="{512C779E-0B2F-80BB-3F29-2CD7D0CC5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9" b="21164"/>
          <a:stretch/>
        </p:blipFill>
        <p:spPr>
          <a:xfrm>
            <a:off x="0" y="4424"/>
            <a:ext cx="12205472" cy="1628775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E93BD0-C95B-BC61-1737-B4AEC6BC0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80" y="2318459"/>
            <a:ext cx="5731510" cy="3943350"/>
          </a:xfrm>
          <a:prstGeom prst="rect">
            <a:avLst/>
          </a:prstGeom>
        </p:spPr>
      </p:pic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ACE42399-58CE-A9AE-BD27-75492CB23F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356097"/>
              </p:ext>
            </p:extLst>
          </p:nvPr>
        </p:nvGraphicFramePr>
        <p:xfrm>
          <a:off x="7003490" y="2501215"/>
          <a:ext cx="4522680" cy="28366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719341">
                  <a:extLst>
                    <a:ext uri="{9D8B030D-6E8A-4147-A177-3AD203B41FA5}">
                      <a16:colId xmlns:a16="http://schemas.microsoft.com/office/drawing/2014/main" val="613960526"/>
                    </a:ext>
                  </a:extLst>
                </a:gridCol>
                <a:gridCol w="3803339">
                  <a:extLst>
                    <a:ext uri="{9D8B030D-6E8A-4147-A177-3AD203B41FA5}">
                      <a16:colId xmlns:a16="http://schemas.microsoft.com/office/drawing/2014/main" val="1324718272"/>
                    </a:ext>
                  </a:extLst>
                </a:gridCol>
              </a:tblGrid>
              <a:tr h="567332">
                <a:tc>
                  <a:txBody>
                    <a:bodyPr/>
                    <a:lstStyle/>
                    <a:p>
                      <a:endParaRPr lang="en-A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S" dirty="0"/>
                        <a:t>CAFE STATION NAMES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534867"/>
                  </a:ext>
                </a:extLst>
              </a:tr>
              <a:tr h="567332">
                <a:tc>
                  <a:txBody>
                    <a:bodyPr/>
                    <a:lstStyle/>
                    <a:p>
                      <a:r>
                        <a:rPr lang="en-A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S" dirty="0"/>
                        <a:t>Aviation Weather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73804"/>
                  </a:ext>
                </a:extLst>
              </a:tr>
              <a:tr h="567332">
                <a:tc>
                  <a:txBody>
                    <a:bodyPr/>
                    <a:lstStyle/>
                    <a:p>
                      <a:r>
                        <a:rPr lang="en-A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S" dirty="0"/>
                        <a:t>Climate and Ocean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54377"/>
                  </a:ext>
                </a:extLst>
              </a:tr>
              <a:tr h="567332">
                <a:tc>
                  <a:txBody>
                    <a:bodyPr/>
                    <a:lstStyle/>
                    <a:p>
                      <a:r>
                        <a:rPr lang="en-A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S" dirty="0"/>
                        <a:t>Hydrology and Water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952763"/>
                  </a:ext>
                </a:extLst>
              </a:tr>
              <a:tr h="567332">
                <a:tc>
                  <a:txBody>
                    <a:bodyPr/>
                    <a:lstStyle/>
                    <a:p>
                      <a:r>
                        <a:rPr lang="en-A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S" dirty="0"/>
                        <a:t>Communications and Infrastructure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2613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2B821B0-22AB-E3D3-6771-0D44A7A295C7}"/>
              </a:ext>
            </a:extLst>
          </p:cNvPr>
          <p:cNvSpPr txBox="1"/>
          <p:nvPr/>
        </p:nvSpPr>
        <p:spPr>
          <a:xfrm>
            <a:off x="6924582" y="5490812"/>
            <a:ext cx="46015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 cutting through the </a:t>
            </a:r>
            <a:r>
              <a:rPr lang="en-A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Cafe</a:t>
            </a:r>
            <a:r>
              <a:rPr lang="en-A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stations will be EWS, capacity building (education and training) and gender/social inclusion</a:t>
            </a:r>
            <a:endParaRPr lang="en-AS" dirty="0"/>
          </a:p>
        </p:txBody>
      </p:sp>
    </p:spTree>
    <p:extLst>
      <p:ext uri="{BB962C8B-B14F-4D97-AF65-F5344CB8AC3E}">
        <p14:creationId xmlns:p14="http://schemas.microsoft.com/office/powerpoint/2010/main" val="47126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B60357-232D-4489-8786-BF4E4F74B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471569" cy="227492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928A89-D0B3-42AC-80FB-CA7D44569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2706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ED9B9-F898-BBEF-C3D3-C5A552236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44" y="2774907"/>
            <a:ext cx="5294293" cy="3263582"/>
          </a:xfrm>
        </p:spPr>
        <p:txBody>
          <a:bodyPr anchor="t">
            <a:normAutofit/>
          </a:bodyPr>
          <a:lstStyle/>
          <a:p>
            <a:r>
              <a:rPr lang="en-AS" sz="4800"/>
              <a:t>Pacific Partners Coordination Mechanism (PPCM)</a:t>
            </a:r>
          </a:p>
        </p:txBody>
      </p:sp>
      <p:pic>
        <p:nvPicPr>
          <p:cNvPr id="4" name="Content Placeholder 5" descr="A logo with a sun and blue waves&#10;&#10;Description automatically generated">
            <a:extLst>
              <a:ext uri="{FF2B5EF4-FFF2-40B4-BE49-F238E27FC236}">
                <a16:creationId xmlns:a16="http://schemas.microsoft.com/office/drawing/2014/main" id="{8CC62809-C0A2-D9B5-55CD-4B2B812B0E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7"/>
          <a:stretch/>
        </p:blipFill>
        <p:spPr>
          <a:xfrm>
            <a:off x="0" y="10"/>
            <a:ext cx="12192000" cy="22749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53232-813A-791F-D47F-A84E5D103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984" y="2823718"/>
            <a:ext cx="4956417" cy="3168763"/>
          </a:xfrm>
        </p:spPr>
        <p:txBody>
          <a:bodyPr anchor="t">
            <a:normAutofit/>
          </a:bodyPr>
          <a:lstStyle/>
          <a:p>
            <a:r>
              <a:rPr lang="en-US" sz="2400" dirty="0"/>
              <a:t>Aims to enhance collaboration for hydrometeorological projects in the Pacific Islands region.</a:t>
            </a:r>
          </a:p>
          <a:p>
            <a:r>
              <a:rPr lang="en-US" sz="2400" dirty="0"/>
              <a:t>Addresses challenges of coordination and resource allocation.</a:t>
            </a:r>
          </a:p>
          <a:p>
            <a:r>
              <a:rPr lang="en-US" sz="2400" dirty="0"/>
              <a:t>Aligns with PMC and Weather Ready Pacific.</a:t>
            </a:r>
            <a:endParaRPr lang="en-AS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928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ED9B9-F898-BBEF-C3D3-C5A552236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1306954"/>
            <a:ext cx="4302369" cy="1325563"/>
          </a:xfrm>
        </p:spPr>
        <p:txBody>
          <a:bodyPr>
            <a:normAutofit/>
          </a:bodyPr>
          <a:lstStyle/>
          <a:p>
            <a:r>
              <a:rPr lang="en-US" dirty="0"/>
              <a:t>PPCM</a:t>
            </a:r>
            <a:endParaRPr lang="en-A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53232-813A-791F-D47F-A84E5D103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1" y="2540733"/>
            <a:ext cx="8563707" cy="3848344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Systematic exchange of program/project information for enhanced collaboration.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Platform for donors to align resources, support Weather Ready Pacific and national initiatives.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Harmonize and improve interventions at national and regional levels.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Facilitate alignment of donor objectives with regional priorities for maximum impact.</a:t>
            </a:r>
          </a:p>
          <a:p>
            <a:endParaRPr lang="en-AS" dirty="0"/>
          </a:p>
        </p:txBody>
      </p:sp>
      <p:pic>
        <p:nvPicPr>
          <p:cNvPr id="4" name="Content Placeholder 5" descr="A logo with a sun and blue waves&#10;&#10;Description automatically generated">
            <a:extLst>
              <a:ext uri="{FF2B5EF4-FFF2-40B4-BE49-F238E27FC236}">
                <a16:creationId xmlns:a16="http://schemas.microsoft.com/office/drawing/2014/main" id="{8CC62809-C0A2-D9B5-55CD-4B2B812B0E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9" b="21164"/>
          <a:stretch/>
        </p:blipFill>
        <p:spPr>
          <a:xfrm>
            <a:off x="0" y="4424"/>
            <a:ext cx="12205472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36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ED9B9-F898-BBEF-C3D3-C5A552236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1306954"/>
            <a:ext cx="4302369" cy="1325563"/>
          </a:xfrm>
        </p:spPr>
        <p:txBody>
          <a:bodyPr>
            <a:normAutofit/>
          </a:bodyPr>
          <a:lstStyle/>
          <a:p>
            <a:r>
              <a:rPr lang="en-AS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53232-813A-791F-D47F-A84E5D103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647" y="2540733"/>
            <a:ext cx="6787661" cy="3848344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Utilizes annual meetings, special program sessions, ad-hoc discussions, and a data analysis dashboard.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PMC-6 meeting to establish a foundation for continuous engagement and information sharing.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Expected outcomes: Enhanced coordination, alignment of resources, improved interventions.</a:t>
            </a:r>
          </a:p>
          <a:p>
            <a:pPr marL="0" indent="0">
              <a:buNone/>
            </a:pPr>
            <a:endParaRPr lang="en-AS" dirty="0"/>
          </a:p>
        </p:txBody>
      </p:sp>
      <p:pic>
        <p:nvPicPr>
          <p:cNvPr id="4" name="Content Placeholder 5" descr="A logo with a sun and blue waves&#10;&#10;Description automatically generated">
            <a:extLst>
              <a:ext uri="{FF2B5EF4-FFF2-40B4-BE49-F238E27FC236}">
                <a16:creationId xmlns:a16="http://schemas.microsoft.com/office/drawing/2014/main" id="{8CC62809-C0A2-D9B5-55CD-4B2B812B0E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9" b="21164"/>
          <a:stretch/>
        </p:blipFill>
        <p:spPr>
          <a:xfrm>
            <a:off x="0" y="4424"/>
            <a:ext cx="12205472" cy="1628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BE1783-4B40-B5A7-4AEE-D1553C2BC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335" y="2936631"/>
            <a:ext cx="5072312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20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93F5D5D-2832-6F95-2563-CE83C118B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2" y="126507"/>
            <a:ext cx="11721175" cy="660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35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635</Words>
  <Application>Microsoft Office PowerPoint</Application>
  <PresentationFormat>Widescreen</PresentationFormat>
  <Paragraphs>110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Helvetica Neue Medium</vt:lpstr>
      <vt:lpstr>Söhne</vt:lpstr>
      <vt:lpstr>Symbol</vt:lpstr>
      <vt:lpstr>Trebuchet MS</vt:lpstr>
      <vt:lpstr>Wingdings</vt:lpstr>
      <vt:lpstr>Office Theme</vt:lpstr>
      <vt:lpstr>Agenda Item 23:  Title:  Donor and Partner Meeting Update   </vt:lpstr>
      <vt:lpstr>Background</vt:lpstr>
      <vt:lpstr>PowerPoint Presentation</vt:lpstr>
      <vt:lpstr>PowerPoint Presentation</vt:lpstr>
      <vt:lpstr>Setup for Thursday Session 4- All Partners</vt:lpstr>
      <vt:lpstr>Pacific Partners Coordination Mechanism (PPCM)</vt:lpstr>
      <vt:lpstr>PPCM</vt:lpstr>
      <vt:lpstr>Approach</vt:lpstr>
      <vt:lpstr>PowerPoint Presentation</vt:lpstr>
      <vt:lpstr>Recommendations: [Key decisions for the PMC to deliberate and endorse]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Nanette Woonton</dc:creator>
  <cp:lastModifiedBy>Charlie Reed</cp:lastModifiedBy>
  <cp:revision>9</cp:revision>
  <dcterms:created xsi:type="dcterms:W3CDTF">2023-07-10T01:01:36Z</dcterms:created>
  <dcterms:modified xsi:type="dcterms:W3CDTF">2023-08-15T23:16:34Z</dcterms:modified>
</cp:coreProperties>
</file>