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sldIdLst>
    <p:sldId id="282" r:id="rId2"/>
    <p:sldId id="256" r:id="rId3"/>
    <p:sldId id="258" r:id="rId4"/>
    <p:sldId id="259" r:id="rId5"/>
    <p:sldId id="260" r:id="rId6"/>
    <p:sldId id="261" r:id="rId7"/>
    <p:sldId id="262" r:id="rId8"/>
    <p:sldId id="263" r:id="rId9"/>
    <p:sldId id="264" r:id="rId10"/>
    <p:sldId id="265" r:id="rId11"/>
    <p:sldId id="266" r:id="rId12"/>
    <p:sldId id="267" r:id="rId13"/>
    <p:sldId id="269" r:id="rId14"/>
    <p:sldId id="272" r:id="rId15"/>
    <p:sldId id="268" r:id="rId16"/>
    <p:sldId id="271" r:id="rId17"/>
    <p:sldId id="273" r:id="rId18"/>
    <p:sldId id="279" r:id="rId19"/>
    <p:sldId id="277" r:id="rId20"/>
    <p:sldId id="274" r:id="rId21"/>
    <p:sldId id="276" r:id="rId22"/>
    <p:sldId id="280" r:id="rId23"/>
    <p:sldId id="281" r:id="rId24"/>
    <p:sldId id="289" r:id="rId25"/>
    <p:sldId id="284" r:id="rId26"/>
    <p:sldId id="285" r:id="rId27"/>
    <p:sldId id="286" r:id="rId28"/>
    <p:sldId id="287" r:id="rId29"/>
    <p:sldId id="28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77" d="100"/>
          <a:sy n="77" d="100"/>
        </p:scale>
        <p:origin x="1890" y="7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03645-DCFE-47FC-8A66-F9A45A422ED9}"/>
              </a:ext>
            </a:extLst>
          </p:cNvPr>
          <p:cNvSpPr>
            <a:spLocks noGrp="1"/>
          </p:cNvSpPr>
          <p:nvPr>
            <p:ph type="ctrTitle"/>
          </p:nvPr>
        </p:nvSpPr>
        <p:spPr>
          <a:xfrm>
            <a:off x="3221150" y="1247140"/>
            <a:ext cx="7891760" cy="3450844"/>
          </a:xfrm>
        </p:spPr>
        <p:txBody>
          <a:bodyPr anchor="t"/>
          <a:lstStyle>
            <a:lvl1pPr algn="l">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AD509FA-7BD7-4D45-998F-0E43038F179C}"/>
              </a:ext>
            </a:extLst>
          </p:cNvPr>
          <p:cNvSpPr>
            <a:spLocks noGrp="1"/>
          </p:cNvSpPr>
          <p:nvPr>
            <p:ph type="subTitle" idx="1"/>
          </p:nvPr>
        </p:nvSpPr>
        <p:spPr>
          <a:xfrm>
            <a:off x="3221150" y="4818126"/>
            <a:ext cx="7891760" cy="1268984"/>
          </a:xfrm>
        </p:spPr>
        <p:txBody>
          <a:bodyPr anchor="b"/>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Rectangle 8">
            <a:extLst>
              <a:ext uri="{FF2B5EF4-FFF2-40B4-BE49-F238E27FC236}">
                <a16:creationId xmlns:a16="http://schemas.microsoft.com/office/drawing/2014/main" id="{2D03A0B2-4A2F-D846-A5E6-FB7CB9A031F7}"/>
              </a:ext>
            </a:extLst>
          </p:cNvPr>
          <p:cNvSpPr/>
          <p:nvPr/>
        </p:nvSpPr>
        <p:spPr>
          <a:xfrm>
            <a:off x="1" y="1375492"/>
            <a:ext cx="2770698" cy="5482505"/>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0" name="Rectangle 9">
            <a:extLst>
              <a:ext uri="{FF2B5EF4-FFF2-40B4-BE49-F238E27FC236}">
                <a16:creationId xmlns:a16="http://schemas.microsoft.com/office/drawing/2014/main" id="{7F573F1D-73A7-FB41-BCAD-FC9AA7DEF4F5}"/>
              </a:ext>
            </a:extLst>
          </p:cNvPr>
          <p:cNvSpPr/>
          <p:nvPr/>
        </p:nvSpPr>
        <p:spPr>
          <a:xfrm>
            <a:off x="0" y="-3"/>
            <a:ext cx="1373567"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7" name="Date Placeholder 6">
            <a:extLst>
              <a:ext uri="{FF2B5EF4-FFF2-40B4-BE49-F238E27FC236}">
                <a16:creationId xmlns:a16="http://schemas.microsoft.com/office/drawing/2014/main" id="{DDCFA51C-E4FE-4BF2-A2DD-E32DE57D8AD0}"/>
              </a:ext>
            </a:extLst>
          </p:cNvPr>
          <p:cNvSpPr>
            <a:spLocks noGrp="1"/>
          </p:cNvSpPr>
          <p:nvPr>
            <p:ph type="dt" sz="half" idx="10"/>
          </p:nvPr>
        </p:nvSpPr>
        <p:spPr/>
        <p:txBody>
          <a:bodyPr/>
          <a:lstStyle/>
          <a:p>
            <a:pPr algn="r"/>
            <a:fld id="{1449AA12-8195-4182-A7AC-2E7E59DFBDAF}" type="datetimeFigureOut">
              <a:rPr lang="en-US" smtClean="0"/>
              <a:pPr algn="r"/>
              <a:t>7/16/2024</a:t>
            </a:fld>
            <a:endParaRPr lang="en-US"/>
          </a:p>
        </p:txBody>
      </p:sp>
      <p:sp>
        <p:nvSpPr>
          <p:cNvPr id="8" name="Footer Placeholder 7">
            <a:extLst>
              <a:ext uri="{FF2B5EF4-FFF2-40B4-BE49-F238E27FC236}">
                <a16:creationId xmlns:a16="http://schemas.microsoft.com/office/drawing/2014/main" id="{5A438448-FC2D-4A2F-B7C0-04AC50311EAA}"/>
              </a:ext>
            </a:extLst>
          </p:cNvPr>
          <p:cNvSpPr>
            <a:spLocks noGrp="1"/>
          </p:cNvSpPr>
          <p:nvPr>
            <p:ph type="ftr" sz="quarter" idx="11"/>
          </p:nvPr>
        </p:nvSpPr>
        <p:spPr>
          <a:xfrm>
            <a:off x="3221150" y="6292850"/>
            <a:ext cx="4114800" cy="365125"/>
          </a:xfrm>
        </p:spPr>
        <p:txBody>
          <a:bodyPr/>
          <a:lstStyle/>
          <a:p>
            <a:pPr algn="l"/>
            <a:endParaRPr lang="en-US" dirty="0"/>
          </a:p>
        </p:txBody>
      </p:sp>
      <p:sp>
        <p:nvSpPr>
          <p:cNvPr id="11" name="Slide Number Placeholder 10">
            <a:extLst>
              <a:ext uri="{FF2B5EF4-FFF2-40B4-BE49-F238E27FC236}">
                <a16:creationId xmlns:a16="http://schemas.microsoft.com/office/drawing/2014/main" id="{3B07C67E-EAD9-47D8-9559-4E091BC03BA8}"/>
              </a:ext>
            </a:extLst>
          </p:cNvPr>
          <p:cNvSpPr>
            <a:spLocks noGrp="1"/>
          </p:cNvSpPr>
          <p:nvPr>
            <p:ph type="sldNum" sz="quarter" idx="12"/>
          </p:nvPr>
        </p:nvSpPr>
        <p:spPr/>
        <p:txBody>
          <a:bodyPr/>
          <a:lstStyle/>
          <a:p>
            <a:fld id="{14DFC975-2FD7-44A5-9E78-ECBA46156075}" type="slidenum">
              <a:rPr lang="en-US" smtClean="0"/>
              <a:t>‹#›</a:t>
            </a:fld>
            <a:endParaRPr lang="en-US"/>
          </a:p>
        </p:txBody>
      </p:sp>
    </p:spTree>
    <p:extLst>
      <p:ext uri="{BB962C8B-B14F-4D97-AF65-F5344CB8AC3E}">
        <p14:creationId xmlns:p14="http://schemas.microsoft.com/office/powerpoint/2010/main" val="2151435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C53B0-59B2-4B39-93E0-DCFBB932C82A}"/>
              </a:ext>
            </a:extLst>
          </p:cNvPr>
          <p:cNvSpPr>
            <a:spLocks noGrp="1"/>
          </p:cNvSpPr>
          <p:nvPr>
            <p:ph type="title"/>
          </p:nvPr>
        </p:nvSpPr>
        <p:spPr>
          <a:xfrm>
            <a:off x="1587710" y="455362"/>
            <a:ext cx="9525200" cy="1550419"/>
          </a:xfrm>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18C5F7B-98AC-425B-80BD-6C6F3032D0CE}"/>
              </a:ext>
            </a:extLst>
          </p:cNvPr>
          <p:cNvSpPr>
            <a:spLocks noGrp="1"/>
          </p:cNvSpPr>
          <p:nvPr>
            <p:ph type="body" orient="vert" idx="1"/>
          </p:nvPr>
        </p:nvSpPr>
        <p:spPr>
          <a:xfrm>
            <a:off x="1587710" y="2160016"/>
            <a:ext cx="9525200" cy="392615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C88C2EE-2433-424A-878C-24514FF5D44F}"/>
              </a:ext>
            </a:extLst>
          </p:cNvPr>
          <p:cNvSpPr>
            <a:spLocks noGrp="1"/>
          </p:cNvSpPr>
          <p:nvPr>
            <p:ph type="dt" sz="half" idx="10"/>
          </p:nvPr>
        </p:nvSpPr>
        <p:spPr/>
        <p:txBody>
          <a:bodyPr/>
          <a:lstStyle/>
          <a:p>
            <a:fld id="{1449AA12-8195-4182-A7AC-2E7E59DFBDAF}" type="datetimeFigureOut">
              <a:rPr lang="en-US" smtClean="0"/>
              <a:t>7/16/2024</a:t>
            </a:fld>
            <a:endParaRPr lang="en-US"/>
          </a:p>
        </p:txBody>
      </p:sp>
      <p:sp>
        <p:nvSpPr>
          <p:cNvPr id="5" name="Footer Placeholder 4">
            <a:extLst>
              <a:ext uri="{FF2B5EF4-FFF2-40B4-BE49-F238E27FC236}">
                <a16:creationId xmlns:a16="http://schemas.microsoft.com/office/drawing/2014/main" id="{1FFEFD20-ADE2-40F3-A071-6D1E97F8FB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B7D1D5-5E92-48E1-9475-EC122D3FE613}"/>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9" name="Rectangle 8">
            <a:extLst>
              <a:ext uri="{FF2B5EF4-FFF2-40B4-BE49-F238E27FC236}">
                <a16:creationId xmlns:a16="http://schemas.microsoft.com/office/drawing/2014/main" id="{60FCF945-5CF3-5542-A36A-9CBB738E735E}"/>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7D61B-66C5-4341-8F2D-129A9E4D8283}"/>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0106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47FBCF-6EDB-4883-92D4-612F4D1C5589}"/>
              </a:ext>
            </a:extLst>
          </p:cNvPr>
          <p:cNvSpPr>
            <a:spLocks noGrp="1"/>
          </p:cNvSpPr>
          <p:nvPr>
            <p:ph type="title" orient="vert"/>
          </p:nvPr>
        </p:nvSpPr>
        <p:spPr>
          <a:xfrm>
            <a:off x="8846380" y="565149"/>
            <a:ext cx="2266530" cy="561181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9D2DF8-B588-416F-AA11-9F3A0DDE6765}"/>
              </a:ext>
            </a:extLst>
          </p:cNvPr>
          <p:cNvSpPr>
            <a:spLocks noGrp="1"/>
          </p:cNvSpPr>
          <p:nvPr>
            <p:ph type="body" orient="vert" idx="1"/>
          </p:nvPr>
        </p:nvSpPr>
        <p:spPr>
          <a:xfrm>
            <a:off x="1587710" y="565149"/>
            <a:ext cx="7088929" cy="5611813"/>
          </a:xfrm>
        </p:spPr>
        <p:txBody>
          <a:bodyPr vert="eaVert"/>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72F7B1D-405D-4EE7-9A23-3F21916C9503}"/>
              </a:ext>
            </a:extLst>
          </p:cNvPr>
          <p:cNvSpPr>
            <a:spLocks noGrp="1"/>
          </p:cNvSpPr>
          <p:nvPr>
            <p:ph type="dt" sz="half" idx="10"/>
          </p:nvPr>
        </p:nvSpPr>
        <p:spPr/>
        <p:txBody>
          <a:bodyPr/>
          <a:lstStyle/>
          <a:p>
            <a:fld id="{1449AA12-8195-4182-A7AC-2E7E59DFBDAF}" type="datetimeFigureOut">
              <a:rPr lang="en-US" smtClean="0"/>
              <a:t>7/16/2024</a:t>
            </a:fld>
            <a:endParaRPr lang="en-US"/>
          </a:p>
        </p:txBody>
      </p:sp>
      <p:sp>
        <p:nvSpPr>
          <p:cNvPr id="5" name="Footer Placeholder 4">
            <a:extLst>
              <a:ext uri="{FF2B5EF4-FFF2-40B4-BE49-F238E27FC236}">
                <a16:creationId xmlns:a16="http://schemas.microsoft.com/office/drawing/2014/main" id="{D27B9304-686C-431A-8E7F-D9DD19F4DF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FA240B-DB2E-46ED-8AC6-744B2C1C70E3}"/>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9" name="Rectangle 8">
            <a:extLst>
              <a:ext uri="{FF2B5EF4-FFF2-40B4-BE49-F238E27FC236}">
                <a16:creationId xmlns:a16="http://schemas.microsoft.com/office/drawing/2014/main" id="{2F275F2C-778B-864A-8379-6D0726B18FDC}"/>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70051C8-76B3-384B-BCF1-60BB80301FCD}"/>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3794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C5DD8-8608-4B55-96D8-0AB848C028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A3CC0B-7B21-422D-937D-FBD49EE939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A0EAFA-89BC-43E9-8EB9-B6B3CD136E43}"/>
              </a:ext>
            </a:extLst>
          </p:cNvPr>
          <p:cNvSpPr>
            <a:spLocks noGrp="1"/>
          </p:cNvSpPr>
          <p:nvPr>
            <p:ph type="dt" sz="half" idx="10"/>
          </p:nvPr>
        </p:nvSpPr>
        <p:spPr/>
        <p:txBody>
          <a:bodyPr/>
          <a:lstStyle/>
          <a:p>
            <a:fld id="{1449AA12-8195-4182-A7AC-2E7E59DFBDAF}" type="datetimeFigureOut">
              <a:rPr lang="en-US" smtClean="0"/>
              <a:t>7/16/2024</a:t>
            </a:fld>
            <a:endParaRPr lang="en-US"/>
          </a:p>
        </p:txBody>
      </p:sp>
      <p:sp>
        <p:nvSpPr>
          <p:cNvPr id="5" name="Footer Placeholder 4">
            <a:extLst>
              <a:ext uri="{FF2B5EF4-FFF2-40B4-BE49-F238E27FC236}">
                <a16:creationId xmlns:a16="http://schemas.microsoft.com/office/drawing/2014/main" id="{A3850944-70C2-487F-A102-58CDFB94C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77B7B8-A972-455E-9D8C-9B8026A5306D}"/>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51" name="Rectangle 50">
            <a:extLst>
              <a:ext uri="{FF2B5EF4-FFF2-40B4-BE49-F238E27FC236}">
                <a16:creationId xmlns:a16="http://schemas.microsoft.com/office/drawing/2014/main" id="{CCC95119-6D9D-3542-9E0E-4171B33DC9CA}"/>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EFC92F19-7317-314C-81B7-43B8B687F4E4}"/>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5448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087F2-AA0E-4F0C-9AD6-2353021573D7}"/>
              </a:ext>
            </a:extLst>
          </p:cNvPr>
          <p:cNvSpPr>
            <a:spLocks noGrp="1"/>
          </p:cNvSpPr>
          <p:nvPr>
            <p:ph type="title"/>
          </p:nvPr>
        </p:nvSpPr>
        <p:spPr>
          <a:xfrm>
            <a:off x="3221150" y="1251674"/>
            <a:ext cx="7891760" cy="2914688"/>
          </a:xfrm>
        </p:spPr>
        <p:txBody>
          <a:bodyPr anchor="t"/>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7937807-96B8-4061-A845-1287216BF53B}"/>
              </a:ext>
            </a:extLst>
          </p:cNvPr>
          <p:cNvSpPr>
            <a:spLocks noGrp="1"/>
          </p:cNvSpPr>
          <p:nvPr>
            <p:ph type="body" idx="1"/>
          </p:nvPr>
        </p:nvSpPr>
        <p:spPr>
          <a:xfrm>
            <a:off x="3221150" y="4818126"/>
            <a:ext cx="7891760" cy="1271524"/>
          </a:xfrm>
        </p:spPr>
        <p:txBody>
          <a:bodyPr anchor="b"/>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2AF346-9503-4767-BCB4-84B823E27419}"/>
              </a:ext>
            </a:extLst>
          </p:cNvPr>
          <p:cNvSpPr>
            <a:spLocks noGrp="1"/>
          </p:cNvSpPr>
          <p:nvPr>
            <p:ph type="dt" sz="half" idx="10"/>
          </p:nvPr>
        </p:nvSpPr>
        <p:spPr/>
        <p:txBody>
          <a:bodyPr/>
          <a:lstStyle/>
          <a:p>
            <a:fld id="{1449AA12-8195-4182-A7AC-2E7E59DFBDAF}" type="datetimeFigureOut">
              <a:rPr lang="en-US" smtClean="0"/>
              <a:t>7/16/2024</a:t>
            </a:fld>
            <a:endParaRPr lang="en-US"/>
          </a:p>
        </p:txBody>
      </p:sp>
      <p:sp>
        <p:nvSpPr>
          <p:cNvPr id="5" name="Footer Placeholder 4">
            <a:extLst>
              <a:ext uri="{FF2B5EF4-FFF2-40B4-BE49-F238E27FC236}">
                <a16:creationId xmlns:a16="http://schemas.microsoft.com/office/drawing/2014/main" id="{5259605B-A39D-4BEE-B46F-16CF13FA0BA7}"/>
              </a:ext>
            </a:extLst>
          </p:cNvPr>
          <p:cNvSpPr>
            <a:spLocks noGrp="1"/>
          </p:cNvSpPr>
          <p:nvPr>
            <p:ph type="ftr" sz="quarter" idx="11"/>
          </p:nvPr>
        </p:nvSpPr>
        <p:spPr>
          <a:xfrm>
            <a:off x="3221150" y="6292850"/>
            <a:ext cx="4114800" cy="365125"/>
          </a:xfrm>
        </p:spPr>
        <p:txBody>
          <a:bodyPr/>
          <a:lstStyle/>
          <a:p>
            <a:endParaRPr lang="en-US"/>
          </a:p>
        </p:txBody>
      </p:sp>
      <p:sp>
        <p:nvSpPr>
          <p:cNvPr id="6" name="Slide Number Placeholder 5">
            <a:extLst>
              <a:ext uri="{FF2B5EF4-FFF2-40B4-BE49-F238E27FC236}">
                <a16:creationId xmlns:a16="http://schemas.microsoft.com/office/drawing/2014/main" id="{2575834A-942D-410B-A430-43F9E01FC5F9}"/>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9" name="Rectangle 8">
            <a:extLst>
              <a:ext uri="{FF2B5EF4-FFF2-40B4-BE49-F238E27FC236}">
                <a16:creationId xmlns:a16="http://schemas.microsoft.com/office/drawing/2014/main" id="{4AD199D5-C485-D449-9804-F755E0907B51}"/>
              </a:ext>
            </a:extLst>
          </p:cNvPr>
          <p:cNvSpPr/>
          <p:nvPr/>
        </p:nvSpPr>
        <p:spPr>
          <a:xfrm>
            <a:off x="1" y="1375492"/>
            <a:ext cx="2770698" cy="5482505"/>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0" name="Rectangle 9">
            <a:extLst>
              <a:ext uri="{FF2B5EF4-FFF2-40B4-BE49-F238E27FC236}">
                <a16:creationId xmlns:a16="http://schemas.microsoft.com/office/drawing/2014/main" id="{4290D1A7-C550-2540-86C9-EB0FB2EB2E71}"/>
              </a:ext>
            </a:extLst>
          </p:cNvPr>
          <p:cNvSpPr/>
          <p:nvPr/>
        </p:nvSpPr>
        <p:spPr>
          <a:xfrm>
            <a:off x="0" y="-3"/>
            <a:ext cx="1373567"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Tree>
    <p:extLst>
      <p:ext uri="{BB962C8B-B14F-4D97-AF65-F5344CB8AC3E}">
        <p14:creationId xmlns:p14="http://schemas.microsoft.com/office/powerpoint/2010/main" val="2321894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FCAD2-C321-4E81-AEBE-696A90E2D9A4}"/>
              </a:ext>
            </a:extLst>
          </p:cNvPr>
          <p:cNvSpPr>
            <a:spLocks noGrp="1"/>
          </p:cNvSpPr>
          <p:nvPr>
            <p:ph type="title"/>
          </p:nvPr>
        </p:nvSpPr>
        <p:spPr>
          <a:xfrm>
            <a:off x="1587710" y="455362"/>
            <a:ext cx="9486690" cy="155041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EF20CD1-0E09-4415-911C-0F5B7341DD80}"/>
              </a:ext>
            </a:extLst>
          </p:cNvPr>
          <p:cNvSpPr>
            <a:spLocks noGrp="1"/>
          </p:cNvSpPr>
          <p:nvPr>
            <p:ph sz="half" idx="1"/>
          </p:nvPr>
        </p:nvSpPr>
        <p:spPr>
          <a:xfrm>
            <a:off x="1587709" y="2160016"/>
            <a:ext cx="4425437" cy="392709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A963EDD-031A-49CA-9130-067550BD0D55}"/>
              </a:ext>
            </a:extLst>
          </p:cNvPr>
          <p:cNvSpPr>
            <a:spLocks noGrp="1"/>
          </p:cNvSpPr>
          <p:nvPr>
            <p:ph sz="half" idx="2"/>
          </p:nvPr>
        </p:nvSpPr>
        <p:spPr>
          <a:xfrm>
            <a:off x="6648963" y="2160016"/>
            <a:ext cx="4425437" cy="39270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0808E79-A0BE-49F3-AE92-7EE5CC78F1A6}"/>
              </a:ext>
            </a:extLst>
          </p:cNvPr>
          <p:cNvSpPr>
            <a:spLocks noGrp="1"/>
          </p:cNvSpPr>
          <p:nvPr>
            <p:ph type="dt" sz="half" idx="10"/>
          </p:nvPr>
        </p:nvSpPr>
        <p:spPr/>
        <p:txBody>
          <a:bodyPr/>
          <a:lstStyle/>
          <a:p>
            <a:fld id="{1449AA12-8195-4182-A7AC-2E7E59DFBDAF}" type="datetimeFigureOut">
              <a:rPr lang="en-US" smtClean="0"/>
              <a:t>7/16/2024</a:t>
            </a:fld>
            <a:endParaRPr lang="en-US"/>
          </a:p>
        </p:txBody>
      </p:sp>
      <p:sp>
        <p:nvSpPr>
          <p:cNvPr id="6" name="Footer Placeholder 5">
            <a:extLst>
              <a:ext uri="{FF2B5EF4-FFF2-40B4-BE49-F238E27FC236}">
                <a16:creationId xmlns:a16="http://schemas.microsoft.com/office/drawing/2014/main" id="{2898B87C-BF1E-47CF-9A4E-FD4BE32C05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C06E71-46F6-469C-A9CA-E707EBE51B58}"/>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10" name="Rectangle 9">
            <a:extLst>
              <a:ext uri="{FF2B5EF4-FFF2-40B4-BE49-F238E27FC236}">
                <a16:creationId xmlns:a16="http://schemas.microsoft.com/office/drawing/2014/main" id="{052659F6-6B3B-A545-A45F-FAD238210D47}"/>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80637F8-15DE-2240-8BF8-D6E57A337B1A}"/>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8966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3B26D-64DE-4314-8BD2-25FD618FB46D}"/>
              </a:ext>
            </a:extLst>
          </p:cNvPr>
          <p:cNvSpPr>
            <a:spLocks noGrp="1"/>
          </p:cNvSpPr>
          <p:nvPr>
            <p:ph type="title"/>
          </p:nvPr>
        </p:nvSpPr>
        <p:spPr>
          <a:xfrm>
            <a:off x="1591056" y="457200"/>
            <a:ext cx="9521854" cy="1554480"/>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9D77613-5CEE-4B05-A937-CD43EAAABF38}"/>
              </a:ext>
            </a:extLst>
          </p:cNvPr>
          <p:cNvSpPr>
            <a:spLocks noGrp="1"/>
          </p:cNvSpPr>
          <p:nvPr>
            <p:ph type="body" idx="1"/>
          </p:nvPr>
        </p:nvSpPr>
        <p:spPr>
          <a:xfrm>
            <a:off x="1591057" y="2165086"/>
            <a:ext cx="4425696" cy="823912"/>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343E4779-3B5A-4993-9C7F-FB19F1633F5D}"/>
              </a:ext>
            </a:extLst>
          </p:cNvPr>
          <p:cNvSpPr>
            <a:spLocks noGrp="1"/>
          </p:cNvSpPr>
          <p:nvPr>
            <p:ph sz="half" idx="2"/>
          </p:nvPr>
        </p:nvSpPr>
        <p:spPr>
          <a:xfrm>
            <a:off x="1591056" y="2988998"/>
            <a:ext cx="4425697" cy="3098112"/>
          </a:xfrm>
        </p:spPr>
        <p:txBody>
          <a:bodyPr/>
          <a:lstStyle>
            <a:lvl1pPr>
              <a:defRPr sz="2000"/>
            </a:lvl1pPr>
            <a:lvl2pPr>
              <a:defRPr sz="1800"/>
            </a:lvl2pPr>
            <a:lvl3pPr>
              <a:defRPr sz="1600"/>
            </a:lvl3pPr>
            <a:lvl4pPr>
              <a:defRPr sz="14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AB51081A-685C-4C18-9AE9-425106A02F6B}"/>
              </a:ext>
            </a:extLst>
          </p:cNvPr>
          <p:cNvSpPr>
            <a:spLocks noGrp="1"/>
          </p:cNvSpPr>
          <p:nvPr>
            <p:ph type="body" sz="quarter" idx="3"/>
          </p:nvPr>
        </p:nvSpPr>
        <p:spPr>
          <a:xfrm>
            <a:off x="6687214" y="2165086"/>
            <a:ext cx="4425696" cy="823912"/>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7780F424-FE3A-4B7D-B60C-7AEA2118A585}"/>
              </a:ext>
            </a:extLst>
          </p:cNvPr>
          <p:cNvSpPr>
            <a:spLocks noGrp="1"/>
          </p:cNvSpPr>
          <p:nvPr>
            <p:ph sz="quarter" idx="4"/>
          </p:nvPr>
        </p:nvSpPr>
        <p:spPr>
          <a:xfrm>
            <a:off x="6687214" y="2988998"/>
            <a:ext cx="4425696" cy="3098112"/>
          </a:xfrm>
        </p:spPr>
        <p:txBody>
          <a:bodyPr/>
          <a:lstStyle>
            <a:lvl1pPr>
              <a:defRPr sz="2000"/>
            </a:lvl1pPr>
            <a:lvl2pPr>
              <a:defRPr sz="1800"/>
            </a:lvl2pPr>
            <a:lvl3pPr>
              <a:defRPr sz="1600"/>
            </a:lvl3pPr>
            <a:lvl4pPr>
              <a:defRPr sz="1400"/>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864D2A96-CD7D-41BC-BDBE-5E29B7C0B325}"/>
              </a:ext>
            </a:extLst>
          </p:cNvPr>
          <p:cNvSpPr>
            <a:spLocks noGrp="1"/>
          </p:cNvSpPr>
          <p:nvPr>
            <p:ph type="dt" sz="half" idx="10"/>
          </p:nvPr>
        </p:nvSpPr>
        <p:spPr/>
        <p:txBody>
          <a:bodyPr/>
          <a:lstStyle/>
          <a:p>
            <a:fld id="{1449AA12-8195-4182-A7AC-2E7E59DFBDAF}" type="datetimeFigureOut">
              <a:rPr lang="en-US" smtClean="0"/>
              <a:t>7/16/2024</a:t>
            </a:fld>
            <a:endParaRPr lang="en-US"/>
          </a:p>
        </p:txBody>
      </p:sp>
      <p:sp>
        <p:nvSpPr>
          <p:cNvPr id="8" name="Footer Placeholder 7">
            <a:extLst>
              <a:ext uri="{FF2B5EF4-FFF2-40B4-BE49-F238E27FC236}">
                <a16:creationId xmlns:a16="http://schemas.microsoft.com/office/drawing/2014/main" id="{2CD1471D-6DDE-4E56-84E9-48136966A9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CA3F451-CF28-4F57-B844-52A665440A02}"/>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12" name="Rectangle 11">
            <a:extLst>
              <a:ext uri="{FF2B5EF4-FFF2-40B4-BE49-F238E27FC236}">
                <a16:creationId xmlns:a16="http://schemas.microsoft.com/office/drawing/2014/main" id="{2D1FA03E-7A83-AB41-BB4B-25B04946559A}"/>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7702630-3C98-A142-9D04-1D852974DC26}"/>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94080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22D7A-4502-49C3-BAFB-6D46F7A2E27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AB67EE-A167-43D1-9C58-7B736CF28B64}"/>
              </a:ext>
            </a:extLst>
          </p:cNvPr>
          <p:cNvSpPr>
            <a:spLocks noGrp="1"/>
          </p:cNvSpPr>
          <p:nvPr>
            <p:ph type="dt" sz="half" idx="10"/>
          </p:nvPr>
        </p:nvSpPr>
        <p:spPr/>
        <p:txBody>
          <a:bodyPr/>
          <a:lstStyle/>
          <a:p>
            <a:fld id="{1449AA12-8195-4182-A7AC-2E7E59DFBDAF}" type="datetimeFigureOut">
              <a:rPr lang="en-US" smtClean="0"/>
              <a:t>7/16/2024</a:t>
            </a:fld>
            <a:endParaRPr lang="en-US"/>
          </a:p>
        </p:txBody>
      </p:sp>
      <p:sp>
        <p:nvSpPr>
          <p:cNvPr id="4" name="Footer Placeholder 3">
            <a:extLst>
              <a:ext uri="{FF2B5EF4-FFF2-40B4-BE49-F238E27FC236}">
                <a16:creationId xmlns:a16="http://schemas.microsoft.com/office/drawing/2014/main" id="{3C5605B7-599B-450E-9E8D-2A9AE3F30F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5BD2B1-8C5F-430B-A0F2-CD5281AB75E2}"/>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8" name="Rectangle 7">
            <a:extLst>
              <a:ext uri="{FF2B5EF4-FFF2-40B4-BE49-F238E27FC236}">
                <a16:creationId xmlns:a16="http://schemas.microsoft.com/office/drawing/2014/main" id="{1DBA877B-B45A-BD48-8FC8-E752E7D7174F}"/>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BF3343D-2AFA-B544-B40A-315F5EC680B6}"/>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8275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308016-71BA-4CD3-918D-51613F7F4DF5}"/>
              </a:ext>
            </a:extLst>
          </p:cNvPr>
          <p:cNvSpPr>
            <a:spLocks noGrp="1"/>
          </p:cNvSpPr>
          <p:nvPr>
            <p:ph type="dt" sz="half" idx="10"/>
          </p:nvPr>
        </p:nvSpPr>
        <p:spPr/>
        <p:txBody>
          <a:bodyPr/>
          <a:lstStyle/>
          <a:p>
            <a:fld id="{1449AA12-8195-4182-A7AC-2E7E59DFBDAF}" type="datetimeFigureOut">
              <a:rPr lang="en-US" smtClean="0"/>
              <a:t>7/16/2024</a:t>
            </a:fld>
            <a:endParaRPr lang="en-US"/>
          </a:p>
        </p:txBody>
      </p:sp>
      <p:sp>
        <p:nvSpPr>
          <p:cNvPr id="3" name="Footer Placeholder 2">
            <a:extLst>
              <a:ext uri="{FF2B5EF4-FFF2-40B4-BE49-F238E27FC236}">
                <a16:creationId xmlns:a16="http://schemas.microsoft.com/office/drawing/2014/main" id="{95B24F46-0425-47C6-9FFB-F69AFFFE89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CE7A99-1593-4189-A514-8209CC32A2EA}"/>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7" name="Rectangle 6">
            <a:extLst>
              <a:ext uri="{FF2B5EF4-FFF2-40B4-BE49-F238E27FC236}">
                <a16:creationId xmlns:a16="http://schemas.microsoft.com/office/drawing/2014/main" id="{11C15DFD-AB97-AB43-A6C9-2808708C91B4}"/>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A05BA89-ECA6-2247-ABBB-3C67160202E9}"/>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5399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E933B-3FC6-4B08-9FBE-2DD48307A4D4}"/>
              </a:ext>
            </a:extLst>
          </p:cNvPr>
          <p:cNvSpPr>
            <a:spLocks noGrp="1"/>
          </p:cNvSpPr>
          <p:nvPr>
            <p:ph type="title"/>
          </p:nvPr>
        </p:nvSpPr>
        <p:spPr>
          <a:xfrm>
            <a:off x="1587712" y="455362"/>
            <a:ext cx="4043440" cy="1584512"/>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377FBD4A-4514-4DCE-8F18-914DF3F4EED1}"/>
              </a:ext>
            </a:extLst>
          </p:cNvPr>
          <p:cNvSpPr>
            <a:spLocks noGrp="1"/>
          </p:cNvSpPr>
          <p:nvPr>
            <p:ph idx="1"/>
          </p:nvPr>
        </p:nvSpPr>
        <p:spPr>
          <a:xfrm>
            <a:off x="6271232" y="565151"/>
            <a:ext cx="5358384" cy="5521960"/>
          </a:xfrm>
        </p:spPr>
        <p:txBody>
          <a:bodyPr>
            <a:normAutofit/>
          </a:bodyPr>
          <a:lstStyle>
            <a:lvl1pPr>
              <a:defRPr sz="2200"/>
            </a:lvl1pPr>
            <a:lvl2pPr>
              <a:defRPr sz="1900"/>
            </a:lvl2pPr>
            <a:lvl3pPr>
              <a:defRPr sz="1700"/>
            </a:lvl3pPr>
            <a:lvl4pPr>
              <a:defRPr sz="1500"/>
            </a:lvl4pPr>
            <a:lvl5pPr>
              <a:defRPr sz="15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5AF18C85-0675-4202-B796-352766854939}"/>
              </a:ext>
            </a:extLst>
          </p:cNvPr>
          <p:cNvSpPr>
            <a:spLocks noGrp="1"/>
          </p:cNvSpPr>
          <p:nvPr>
            <p:ph type="body" sz="half" idx="2"/>
          </p:nvPr>
        </p:nvSpPr>
        <p:spPr>
          <a:xfrm>
            <a:off x="1587712" y="2039874"/>
            <a:ext cx="4043440" cy="38291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0079E5-F934-4D04-866F-F7CB5B08ACC4}"/>
              </a:ext>
            </a:extLst>
          </p:cNvPr>
          <p:cNvSpPr>
            <a:spLocks noGrp="1"/>
          </p:cNvSpPr>
          <p:nvPr>
            <p:ph type="dt" sz="half" idx="10"/>
          </p:nvPr>
        </p:nvSpPr>
        <p:spPr/>
        <p:txBody>
          <a:bodyPr/>
          <a:lstStyle/>
          <a:p>
            <a:fld id="{1449AA12-8195-4182-A7AC-2E7E59DFBDAF}" type="datetimeFigureOut">
              <a:rPr lang="en-US" smtClean="0"/>
              <a:t>7/16/2024</a:t>
            </a:fld>
            <a:endParaRPr lang="en-US"/>
          </a:p>
        </p:txBody>
      </p:sp>
      <p:sp>
        <p:nvSpPr>
          <p:cNvPr id="6" name="Footer Placeholder 5">
            <a:extLst>
              <a:ext uri="{FF2B5EF4-FFF2-40B4-BE49-F238E27FC236}">
                <a16:creationId xmlns:a16="http://schemas.microsoft.com/office/drawing/2014/main" id="{E705FC94-7915-439A-B937-F02D1BB03A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69B19-4156-4584-B1DC-4F42F200B915}"/>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10" name="Rectangle 9">
            <a:extLst>
              <a:ext uri="{FF2B5EF4-FFF2-40B4-BE49-F238E27FC236}">
                <a16:creationId xmlns:a16="http://schemas.microsoft.com/office/drawing/2014/main" id="{DC1B6031-8ABE-F648-8E05-3D08D0D54B53}"/>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DABD855-35E6-BE4F-8B03-FD12DDB32E10}"/>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18037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E1F3B-090C-4BB5-84BE-8ED0FC5981A5}"/>
              </a:ext>
            </a:extLst>
          </p:cNvPr>
          <p:cNvSpPr>
            <a:spLocks noGrp="1"/>
          </p:cNvSpPr>
          <p:nvPr>
            <p:ph type="title"/>
          </p:nvPr>
        </p:nvSpPr>
        <p:spPr>
          <a:xfrm>
            <a:off x="1587711" y="455362"/>
            <a:ext cx="4043436" cy="1584512"/>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9397C49E-9426-4B24-B2A7-C54B89DA60A3}"/>
              </a:ext>
            </a:extLst>
          </p:cNvPr>
          <p:cNvSpPr>
            <a:spLocks noGrp="1"/>
          </p:cNvSpPr>
          <p:nvPr>
            <p:ph type="pic" idx="1"/>
          </p:nvPr>
        </p:nvSpPr>
        <p:spPr>
          <a:xfrm>
            <a:off x="6271232" y="565150"/>
            <a:ext cx="5355607" cy="552267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BC7F011-0A5F-44E9-88CD-C95A33351B45}"/>
              </a:ext>
            </a:extLst>
          </p:cNvPr>
          <p:cNvSpPr>
            <a:spLocks noGrp="1"/>
          </p:cNvSpPr>
          <p:nvPr>
            <p:ph type="body" sz="half" idx="2"/>
          </p:nvPr>
        </p:nvSpPr>
        <p:spPr>
          <a:xfrm>
            <a:off x="1587711" y="2039874"/>
            <a:ext cx="4043436" cy="38291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721C85-27BB-4533-A21B-C379FE03A944}"/>
              </a:ext>
            </a:extLst>
          </p:cNvPr>
          <p:cNvSpPr>
            <a:spLocks noGrp="1"/>
          </p:cNvSpPr>
          <p:nvPr>
            <p:ph type="dt" sz="half" idx="10"/>
          </p:nvPr>
        </p:nvSpPr>
        <p:spPr/>
        <p:txBody>
          <a:bodyPr/>
          <a:lstStyle/>
          <a:p>
            <a:fld id="{1449AA12-8195-4182-A7AC-2E7E59DFBDAF}" type="datetimeFigureOut">
              <a:rPr lang="en-US" smtClean="0"/>
              <a:t>7/16/2024</a:t>
            </a:fld>
            <a:endParaRPr lang="en-US"/>
          </a:p>
        </p:txBody>
      </p:sp>
      <p:sp>
        <p:nvSpPr>
          <p:cNvPr id="6" name="Footer Placeholder 5">
            <a:extLst>
              <a:ext uri="{FF2B5EF4-FFF2-40B4-BE49-F238E27FC236}">
                <a16:creationId xmlns:a16="http://schemas.microsoft.com/office/drawing/2014/main" id="{35018850-01F1-4247-9BFD-1DDC5DDDC3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B365A9-4C28-480F-B370-2DFF234B73F7}"/>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10" name="Rectangle 9">
            <a:extLst>
              <a:ext uri="{FF2B5EF4-FFF2-40B4-BE49-F238E27FC236}">
                <a16:creationId xmlns:a16="http://schemas.microsoft.com/office/drawing/2014/main" id="{920EAFF3-0A84-F84B-90E4-A596F00B3DC2}"/>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8392559-3C15-B249-93C9-B0F7E9E5DDD8}"/>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86982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7ACD69-D2F4-4938-B590-C414049017E0}"/>
              </a:ext>
            </a:extLst>
          </p:cNvPr>
          <p:cNvSpPr>
            <a:spLocks noGrp="1"/>
          </p:cNvSpPr>
          <p:nvPr>
            <p:ph type="title"/>
          </p:nvPr>
        </p:nvSpPr>
        <p:spPr>
          <a:xfrm>
            <a:off x="1587710" y="455362"/>
            <a:ext cx="9486690" cy="1550419"/>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2E762BD4-BA0F-4CA4-BAE3-DF2B5087C045}"/>
              </a:ext>
            </a:extLst>
          </p:cNvPr>
          <p:cNvSpPr>
            <a:spLocks noGrp="1"/>
          </p:cNvSpPr>
          <p:nvPr>
            <p:ph type="body" idx="1"/>
          </p:nvPr>
        </p:nvSpPr>
        <p:spPr>
          <a:xfrm>
            <a:off x="1587710" y="2160016"/>
            <a:ext cx="9486690" cy="3926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80B2FEE-249E-42F1-94D8-A8C0759EF471}"/>
              </a:ext>
            </a:extLst>
          </p:cNvPr>
          <p:cNvSpPr>
            <a:spLocks noGrp="1"/>
          </p:cNvSpPr>
          <p:nvPr>
            <p:ph type="dt" sz="half" idx="2"/>
          </p:nvPr>
        </p:nvSpPr>
        <p:spPr>
          <a:xfrm>
            <a:off x="8018632" y="6292850"/>
            <a:ext cx="3094278"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1449AA12-8195-4182-A7AC-2E7E59DFBDAF}" type="datetimeFigureOut">
              <a:rPr lang="en-US" smtClean="0"/>
              <a:pPr/>
              <a:t>7/16/2024</a:t>
            </a:fld>
            <a:endParaRPr lang="en-US"/>
          </a:p>
        </p:txBody>
      </p:sp>
      <p:sp>
        <p:nvSpPr>
          <p:cNvPr id="5" name="Footer Placeholder 4">
            <a:extLst>
              <a:ext uri="{FF2B5EF4-FFF2-40B4-BE49-F238E27FC236}">
                <a16:creationId xmlns:a16="http://schemas.microsoft.com/office/drawing/2014/main" id="{8560C617-A890-4920-83B0-143C03349066}"/>
              </a:ext>
            </a:extLst>
          </p:cNvPr>
          <p:cNvSpPr>
            <a:spLocks noGrp="1"/>
          </p:cNvSpPr>
          <p:nvPr>
            <p:ph type="ftr" sz="quarter" idx="3"/>
          </p:nvPr>
        </p:nvSpPr>
        <p:spPr>
          <a:xfrm>
            <a:off x="1587711" y="6292850"/>
            <a:ext cx="4114800" cy="365125"/>
          </a:xfrm>
          <a:prstGeom prst="rect">
            <a:avLst/>
          </a:prstGeom>
        </p:spPr>
        <p:txBody>
          <a:bodyPr vert="horz" lIns="91440" tIns="45720" rIns="91440" bIns="45720" rtlCol="0" anchor="ctr"/>
          <a:lstStyle>
            <a:lvl1pPr algn="l">
              <a:defRPr sz="11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4F1B4F1-B06B-4BBE-BFFF-C0B386E2449E}"/>
              </a:ext>
            </a:extLst>
          </p:cNvPr>
          <p:cNvSpPr>
            <a:spLocks noGrp="1"/>
          </p:cNvSpPr>
          <p:nvPr>
            <p:ph type="sldNum" sz="quarter" idx="4"/>
          </p:nvPr>
        </p:nvSpPr>
        <p:spPr>
          <a:xfrm>
            <a:off x="11149574" y="6292850"/>
            <a:ext cx="813816"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14DFC975-2FD7-44A5-9E78-ECBA46156075}" type="slidenum">
              <a:rPr lang="en-US" smtClean="0"/>
              <a:pPr/>
              <a:t>‹#›</a:t>
            </a:fld>
            <a:endParaRPr lang="en-US"/>
          </a:p>
        </p:txBody>
      </p:sp>
    </p:spTree>
    <p:extLst>
      <p:ext uri="{BB962C8B-B14F-4D97-AF65-F5344CB8AC3E}">
        <p14:creationId xmlns:p14="http://schemas.microsoft.com/office/powerpoint/2010/main" val="1019680441"/>
      </p:ext>
    </p:extLst>
  </p:cSld>
  <p:clrMap bg1="dk1" tx1="lt1" bg2="dk2"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2" r:id="rId6"/>
    <p:sldLayoutId id="2147483688" r:id="rId7"/>
    <p:sldLayoutId id="2147483689" r:id="rId8"/>
    <p:sldLayoutId id="2147483690" r:id="rId9"/>
    <p:sldLayoutId id="2147483691" r:id="rId10"/>
    <p:sldLayoutId id="2147483693" r:id="rId11"/>
  </p:sldLayoutIdLst>
  <p:txStyles>
    <p:title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200"/>
        </a:spcBef>
        <a:buClr>
          <a:schemeClr val="accent1"/>
        </a:buClr>
        <a:buFont typeface="Arial" panose="020B0604020202020204" pitchFamily="34" charset="0"/>
        <a:buChar char="•"/>
        <a:defRPr sz="2200" kern="1200">
          <a:solidFill>
            <a:schemeClr val="tx1"/>
          </a:solidFill>
          <a:latin typeface="+mn-lt"/>
          <a:ea typeface="+mn-ea"/>
          <a:cs typeface="+mn-cs"/>
        </a:defRPr>
      </a:lvl1pPr>
      <a:lvl2pPr marL="457200" indent="-228600" algn="l" defTabSz="914400" rtl="0" eaLnBrk="1" latinLnBrk="0" hangingPunct="1">
        <a:lnSpc>
          <a:spcPct val="110000"/>
        </a:lnSpc>
        <a:spcBef>
          <a:spcPts val="600"/>
        </a:spcBef>
        <a:buClr>
          <a:schemeClr val="accent1"/>
        </a:buClr>
        <a:buFont typeface="Arial" panose="020B0604020202020204" pitchFamily="34" charset="0"/>
        <a:buChar char="•"/>
        <a:defRPr sz="1900" kern="1200">
          <a:solidFill>
            <a:schemeClr val="tx1"/>
          </a:solidFill>
          <a:latin typeface="+mn-lt"/>
          <a:ea typeface="+mn-ea"/>
          <a:cs typeface="+mn-cs"/>
        </a:defRPr>
      </a:lvl2pPr>
      <a:lvl3pPr marL="685800" indent="-228600" algn="l" defTabSz="914400" rtl="0" eaLnBrk="1" latinLnBrk="0" hangingPunct="1">
        <a:lnSpc>
          <a:spcPct val="110000"/>
        </a:lnSpc>
        <a:spcBef>
          <a:spcPts val="600"/>
        </a:spcBef>
        <a:buClr>
          <a:schemeClr val="accent1"/>
        </a:buClr>
        <a:buFont typeface="Arial" panose="020B0604020202020204" pitchFamily="34" charset="0"/>
        <a:buChar char="•"/>
        <a:defRPr sz="1700" kern="1200">
          <a:solidFill>
            <a:schemeClr val="tx1"/>
          </a:solidFill>
          <a:latin typeface="+mn-lt"/>
          <a:ea typeface="+mn-ea"/>
          <a:cs typeface="+mn-cs"/>
        </a:defRPr>
      </a:lvl3pPr>
      <a:lvl4pPr marL="914400" indent="-228600" algn="l" defTabSz="914400" rtl="0" eaLnBrk="1" latinLnBrk="0" hangingPunct="1">
        <a:lnSpc>
          <a:spcPct val="110000"/>
        </a:lnSpc>
        <a:spcBef>
          <a:spcPts val="600"/>
        </a:spcBef>
        <a:buClr>
          <a:schemeClr val="accent1"/>
        </a:buClr>
        <a:buFont typeface="Arial" panose="020B0604020202020204" pitchFamily="34" charset="0"/>
        <a:buChar char="•"/>
        <a:defRPr sz="1500" kern="1200">
          <a:solidFill>
            <a:schemeClr val="tx1"/>
          </a:solidFill>
          <a:latin typeface="+mn-lt"/>
          <a:ea typeface="+mn-ea"/>
          <a:cs typeface="+mn-cs"/>
        </a:defRPr>
      </a:lvl4pPr>
      <a:lvl5pPr marL="1143000" indent="-228600" algn="l" defTabSz="914400" rtl="0" eaLnBrk="1" latinLnBrk="0" hangingPunct="1">
        <a:lnSpc>
          <a:spcPct val="110000"/>
        </a:lnSpc>
        <a:spcBef>
          <a:spcPts val="600"/>
        </a:spcBef>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6.jp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37.jpg"/><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doi.org/10.3390/rs16111890" TargetMode="Externa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AE84394-2F51-3D62-8B45-CCFF0122DAD1}"/>
              </a:ext>
            </a:extLst>
          </p:cNvPr>
          <p:cNvSpPr/>
          <p:nvPr/>
        </p:nvSpPr>
        <p:spPr>
          <a:xfrm>
            <a:off x="-1" y="1"/>
            <a:ext cx="12192001" cy="685800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AU"/>
          </a:p>
        </p:txBody>
      </p:sp>
      <p:pic>
        <p:nvPicPr>
          <p:cNvPr id="4" name="Picture 3" descr="A logo of a boat with a sail&#10;&#10;Description automatically generated">
            <a:extLst>
              <a:ext uri="{FF2B5EF4-FFF2-40B4-BE49-F238E27FC236}">
                <a16:creationId xmlns:a16="http://schemas.microsoft.com/office/drawing/2014/main" id="{40BC40AD-7187-B635-FED1-8738B29952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9129" y="5092965"/>
            <a:ext cx="1853740" cy="1399357"/>
          </a:xfrm>
          <a:prstGeom prst="rect">
            <a:avLst/>
          </a:prstGeom>
        </p:spPr>
      </p:pic>
      <p:pic>
        <p:nvPicPr>
          <p:cNvPr id="6" name="Picture 5" descr="A logo for a company&#10;&#10;Description automatically generated">
            <a:extLst>
              <a:ext uri="{FF2B5EF4-FFF2-40B4-BE49-F238E27FC236}">
                <a16:creationId xmlns:a16="http://schemas.microsoft.com/office/drawing/2014/main" id="{884DB698-A9B6-A136-FE10-A26BE1638D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9282" y="5106843"/>
            <a:ext cx="3333750" cy="1371600"/>
          </a:xfrm>
          <a:prstGeom prst="rect">
            <a:avLst/>
          </a:prstGeom>
        </p:spPr>
      </p:pic>
      <p:sp>
        <p:nvSpPr>
          <p:cNvPr id="7" name="Title 1">
            <a:extLst>
              <a:ext uri="{FF2B5EF4-FFF2-40B4-BE49-F238E27FC236}">
                <a16:creationId xmlns:a16="http://schemas.microsoft.com/office/drawing/2014/main" id="{D51E88D4-E47E-A30A-986D-4C49718767B6}"/>
              </a:ext>
            </a:extLst>
          </p:cNvPr>
          <p:cNvSpPr txBox="1">
            <a:spLocks/>
          </p:cNvSpPr>
          <p:nvPr/>
        </p:nvSpPr>
        <p:spPr>
          <a:xfrm>
            <a:off x="1587710" y="455362"/>
            <a:ext cx="9486690" cy="1550419"/>
          </a:xfrm>
          <a:prstGeom prst="rect">
            <a:avLst/>
          </a:prstGeom>
        </p:spPr>
        <p:txBody>
          <a:bodyPr/>
          <a:lst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a:lstStyle>
          <a:p>
            <a:r>
              <a:rPr lang="en-AU" dirty="0"/>
              <a:t>Vanuatu TC Risk Workshop 2024</a:t>
            </a:r>
          </a:p>
        </p:txBody>
      </p:sp>
      <p:sp>
        <p:nvSpPr>
          <p:cNvPr id="8" name="Content Placeholder 2">
            <a:extLst>
              <a:ext uri="{FF2B5EF4-FFF2-40B4-BE49-F238E27FC236}">
                <a16:creationId xmlns:a16="http://schemas.microsoft.com/office/drawing/2014/main" id="{64D4B7CB-C027-1D1D-ACAF-B7E6DABEF775}"/>
              </a:ext>
            </a:extLst>
          </p:cNvPr>
          <p:cNvSpPr txBox="1">
            <a:spLocks/>
          </p:cNvSpPr>
          <p:nvPr/>
        </p:nvSpPr>
        <p:spPr>
          <a:xfrm>
            <a:off x="1587710" y="1510748"/>
            <a:ext cx="9486690" cy="3657599"/>
          </a:xfrm>
          <a:prstGeom prst="rect">
            <a:avLst/>
          </a:prstGeom>
        </p:spPr>
        <p:txBody>
          <a:bodyPr/>
          <a:lstStyle>
            <a:lvl1pPr marL="228600" indent="-228600" algn="l" defTabSz="914400" rtl="0" eaLnBrk="1" latinLnBrk="0" hangingPunct="1">
              <a:lnSpc>
                <a:spcPct val="110000"/>
              </a:lnSpc>
              <a:spcBef>
                <a:spcPts val="1200"/>
              </a:spcBef>
              <a:buClr>
                <a:schemeClr val="accent1"/>
              </a:buClr>
              <a:buFont typeface="Arial" panose="020B0604020202020204" pitchFamily="34" charset="0"/>
              <a:buChar char="•"/>
              <a:defRPr sz="2200" kern="1200">
                <a:solidFill>
                  <a:schemeClr val="tx1"/>
                </a:solidFill>
                <a:latin typeface="+mn-lt"/>
                <a:ea typeface="+mn-ea"/>
                <a:cs typeface="+mn-cs"/>
              </a:defRPr>
            </a:lvl1pPr>
            <a:lvl2pPr marL="457200" indent="-228600" algn="l" defTabSz="914400" rtl="0" eaLnBrk="1" latinLnBrk="0" hangingPunct="1">
              <a:lnSpc>
                <a:spcPct val="110000"/>
              </a:lnSpc>
              <a:spcBef>
                <a:spcPts val="600"/>
              </a:spcBef>
              <a:buClr>
                <a:schemeClr val="accent1"/>
              </a:buClr>
              <a:buFont typeface="Arial" panose="020B0604020202020204" pitchFamily="34" charset="0"/>
              <a:buChar char="•"/>
              <a:defRPr sz="1900" kern="1200">
                <a:solidFill>
                  <a:schemeClr val="tx1"/>
                </a:solidFill>
                <a:latin typeface="+mn-lt"/>
                <a:ea typeface="+mn-ea"/>
                <a:cs typeface="+mn-cs"/>
              </a:defRPr>
            </a:lvl2pPr>
            <a:lvl3pPr marL="685800" indent="-228600" algn="l" defTabSz="914400" rtl="0" eaLnBrk="1" latinLnBrk="0" hangingPunct="1">
              <a:lnSpc>
                <a:spcPct val="110000"/>
              </a:lnSpc>
              <a:spcBef>
                <a:spcPts val="600"/>
              </a:spcBef>
              <a:buClr>
                <a:schemeClr val="accent1"/>
              </a:buClr>
              <a:buFont typeface="Arial" panose="020B0604020202020204" pitchFamily="34" charset="0"/>
              <a:buChar char="•"/>
              <a:defRPr sz="1700" kern="1200">
                <a:solidFill>
                  <a:schemeClr val="tx1"/>
                </a:solidFill>
                <a:latin typeface="+mn-lt"/>
                <a:ea typeface="+mn-ea"/>
                <a:cs typeface="+mn-cs"/>
              </a:defRPr>
            </a:lvl3pPr>
            <a:lvl4pPr marL="914400" indent="-228600" algn="l" defTabSz="914400" rtl="0" eaLnBrk="1" latinLnBrk="0" hangingPunct="1">
              <a:lnSpc>
                <a:spcPct val="110000"/>
              </a:lnSpc>
              <a:spcBef>
                <a:spcPts val="600"/>
              </a:spcBef>
              <a:buClr>
                <a:schemeClr val="accent1"/>
              </a:buClr>
              <a:buFont typeface="Arial" panose="020B0604020202020204" pitchFamily="34" charset="0"/>
              <a:buChar char="•"/>
              <a:defRPr sz="1500" kern="1200">
                <a:solidFill>
                  <a:schemeClr val="tx1"/>
                </a:solidFill>
                <a:latin typeface="+mn-lt"/>
                <a:ea typeface="+mn-ea"/>
                <a:cs typeface="+mn-cs"/>
              </a:defRPr>
            </a:lvl4pPr>
            <a:lvl5pPr marL="1143000" indent="-228600" algn="l" defTabSz="914400" rtl="0" eaLnBrk="1" latinLnBrk="0" hangingPunct="1">
              <a:lnSpc>
                <a:spcPct val="110000"/>
              </a:lnSpc>
              <a:spcBef>
                <a:spcPts val="600"/>
              </a:spcBef>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indent="0">
              <a:buNone/>
            </a:pPr>
            <a:r>
              <a:rPr lang="en-AU" dirty="0"/>
              <a:t>This workshop was delivered by Cameron Do and </a:t>
            </a:r>
            <a:r>
              <a:rPr lang="en-AU" dirty="0" err="1"/>
              <a:t>Yuriy</a:t>
            </a:r>
            <a:r>
              <a:rPr lang="en-AU" dirty="0"/>
              <a:t> Kuleshov from the Bureau of Meteorology to an audience at VMGD and NDMO on the 26</a:t>
            </a:r>
            <a:r>
              <a:rPr lang="en-AU" baseline="30000" dirty="0"/>
              <a:t>th</a:t>
            </a:r>
            <a:r>
              <a:rPr lang="en-AU" dirty="0"/>
              <a:t> June and 1</a:t>
            </a:r>
            <a:r>
              <a:rPr lang="en-AU" baseline="30000" dirty="0"/>
              <a:t>st</a:t>
            </a:r>
            <a:r>
              <a:rPr lang="en-AU" dirty="0"/>
              <a:t> July 2024 respectively.</a:t>
            </a:r>
          </a:p>
          <a:p>
            <a:pPr marL="228600" lvl="1" indent="0">
              <a:buNone/>
            </a:pPr>
            <a:r>
              <a:rPr lang="en-AU" dirty="0"/>
              <a:t>In partnership with Van-KIRAP and SPREP, the goal was to present research on a Tropical Cyclone risk assessment for Vanuatu, receive feedback and discuss future improvements.</a:t>
            </a:r>
          </a:p>
          <a:p>
            <a:pPr marL="228600" lvl="1" indent="0">
              <a:buNone/>
            </a:pPr>
            <a:endParaRPr lang="en-AU" dirty="0"/>
          </a:p>
          <a:p>
            <a:pPr marL="228600" lvl="1" indent="0">
              <a:buNone/>
            </a:pPr>
            <a:r>
              <a:rPr lang="en-AU" dirty="0"/>
              <a:t>This document contains the presentation slides used, as well as a summary of responses and discussions had during the workshops.</a:t>
            </a:r>
          </a:p>
        </p:txBody>
      </p:sp>
      <p:pic>
        <p:nvPicPr>
          <p:cNvPr id="10" name="Picture 9" descr="Blue text on a white background&#10;&#10;Description automatically generated">
            <a:extLst>
              <a:ext uri="{FF2B5EF4-FFF2-40B4-BE49-F238E27FC236}">
                <a16:creationId xmlns:a16="http://schemas.microsoft.com/office/drawing/2014/main" id="{83A17184-7EEA-A74E-A643-46DCF7AB54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2304" y="5168347"/>
            <a:ext cx="3448050" cy="1323975"/>
          </a:xfrm>
          <a:prstGeom prst="rect">
            <a:avLst/>
          </a:prstGeom>
        </p:spPr>
      </p:pic>
    </p:spTree>
    <p:extLst>
      <p:ext uri="{BB962C8B-B14F-4D97-AF65-F5344CB8AC3E}">
        <p14:creationId xmlns:p14="http://schemas.microsoft.com/office/powerpoint/2010/main" val="26289347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6F859-C62D-BAF5-86AC-03E958A6FEC2}"/>
              </a:ext>
            </a:extLst>
          </p:cNvPr>
          <p:cNvSpPr>
            <a:spLocks noGrp="1"/>
          </p:cNvSpPr>
          <p:nvPr>
            <p:ph type="title"/>
          </p:nvPr>
        </p:nvSpPr>
        <p:spPr>
          <a:xfrm>
            <a:off x="1130510" y="455362"/>
            <a:ext cx="9486690" cy="1550419"/>
          </a:xfrm>
        </p:spPr>
        <p:txBody>
          <a:bodyPr/>
          <a:lstStyle/>
          <a:p>
            <a:r>
              <a:rPr lang="en-AU" dirty="0"/>
              <a:t>Vulnerability</a:t>
            </a:r>
          </a:p>
        </p:txBody>
      </p:sp>
      <p:sp>
        <p:nvSpPr>
          <p:cNvPr id="3" name="Content Placeholder 2">
            <a:extLst>
              <a:ext uri="{FF2B5EF4-FFF2-40B4-BE49-F238E27FC236}">
                <a16:creationId xmlns:a16="http://schemas.microsoft.com/office/drawing/2014/main" id="{0E651456-4797-6286-CAC2-F7E96429478B}"/>
              </a:ext>
            </a:extLst>
          </p:cNvPr>
          <p:cNvSpPr>
            <a:spLocks noGrp="1"/>
          </p:cNvSpPr>
          <p:nvPr>
            <p:ph idx="1"/>
          </p:nvPr>
        </p:nvSpPr>
        <p:spPr>
          <a:xfrm>
            <a:off x="1234626" y="4852220"/>
            <a:ext cx="6514235" cy="2005779"/>
          </a:xfrm>
        </p:spPr>
        <p:txBody>
          <a:bodyPr>
            <a:normAutofit fontScale="85000" lnSpcReduction="10000"/>
          </a:bodyPr>
          <a:lstStyle/>
          <a:p>
            <a:r>
              <a:rPr lang="en-US" sz="1700" dirty="0"/>
              <a:t>People (Distance to Shelter, Economic Stability)</a:t>
            </a:r>
          </a:p>
          <a:p>
            <a:r>
              <a:rPr lang="en-US" sz="1700" dirty="0"/>
              <a:t>Houses (Roof material, Wall material)</a:t>
            </a:r>
          </a:p>
          <a:p>
            <a:r>
              <a:rPr lang="en-US" sz="1700" dirty="0"/>
              <a:t>Roads (Road characteristics)</a:t>
            </a:r>
          </a:p>
          <a:p>
            <a:pPr marL="0" indent="0">
              <a:buNone/>
            </a:pPr>
            <a:r>
              <a:rPr lang="en-US" dirty="0"/>
              <a:t>These vulnerability indicators tell us how badly affected we expect the valued assets in those areas to be.</a:t>
            </a:r>
          </a:p>
        </p:txBody>
      </p:sp>
      <p:pic>
        <p:nvPicPr>
          <p:cNvPr id="5128" name="Picture 8">
            <a:extLst>
              <a:ext uri="{FF2B5EF4-FFF2-40B4-BE49-F238E27FC236}">
                <a16:creationId xmlns:a16="http://schemas.microsoft.com/office/drawing/2014/main" id="{803439BD-E829-B9E3-5924-163EEED5F2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938" y="1230571"/>
            <a:ext cx="2417763" cy="3429001"/>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a:extLst>
              <a:ext uri="{FF2B5EF4-FFF2-40B4-BE49-F238E27FC236}">
                <a16:creationId xmlns:a16="http://schemas.microsoft.com/office/drawing/2014/main" id="{B52A179A-01F6-A7D0-F2EE-C0A1679A6A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6413" y="1230570"/>
            <a:ext cx="2417764" cy="3429002"/>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a:extLst>
              <a:ext uri="{FF2B5EF4-FFF2-40B4-BE49-F238E27FC236}">
                <a16:creationId xmlns:a16="http://schemas.microsoft.com/office/drawing/2014/main" id="{6D72FD5A-B48B-9D96-F9C2-279BF7A400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2727" y="233929"/>
            <a:ext cx="2417765" cy="3429003"/>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a:extLst>
              <a:ext uri="{FF2B5EF4-FFF2-40B4-BE49-F238E27FC236}">
                <a16:creationId xmlns:a16="http://schemas.microsoft.com/office/drawing/2014/main" id="{D3863DAA-BD9D-D5D3-8D6C-52CA2D839E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9042" y="233928"/>
            <a:ext cx="2417765" cy="3429004"/>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a:extLst>
              <a:ext uri="{FF2B5EF4-FFF2-40B4-BE49-F238E27FC236}">
                <a16:creationId xmlns:a16="http://schemas.microsoft.com/office/drawing/2014/main" id="{9D425C63-7FC8-3104-9026-0940977AC6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48862" y="4016840"/>
            <a:ext cx="3874636" cy="2607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34916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6F859-C62D-BAF5-86AC-03E958A6FEC2}"/>
              </a:ext>
            </a:extLst>
          </p:cNvPr>
          <p:cNvSpPr>
            <a:spLocks noGrp="1"/>
          </p:cNvSpPr>
          <p:nvPr>
            <p:ph type="title"/>
          </p:nvPr>
        </p:nvSpPr>
        <p:spPr>
          <a:xfrm>
            <a:off x="1130510" y="455362"/>
            <a:ext cx="9486690" cy="1550419"/>
          </a:xfrm>
        </p:spPr>
        <p:txBody>
          <a:bodyPr/>
          <a:lstStyle/>
          <a:p>
            <a:r>
              <a:rPr lang="en-AU" dirty="0"/>
              <a:t>Risk</a:t>
            </a:r>
          </a:p>
        </p:txBody>
      </p:sp>
      <p:sp>
        <p:nvSpPr>
          <p:cNvPr id="3" name="Content Placeholder 2">
            <a:extLst>
              <a:ext uri="{FF2B5EF4-FFF2-40B4-BE49-F238E27FC236}">
                <a16:creationId xmlns:a16="http://schemas.microsoft.com/office/drawing/2014/main" id="{0E651456-4797-6286-CAC2-F7E96429478B}"/>
              </a:ext>
            </a:extLst>
          </p:cNvPr>
          <p:cNvSpPr>
            <a:spLocks noGrp="1"/>
          </p:cNvSpPr>
          <p:nvPr>
            <p:ph idx="1"/>
          </p:nvPr>
        </p:nvSpPr>
        <p:spPr>
          <a:xfrm>
            <a:off x="1234626" y="5187142"/>
            <a:ext cx="7896230" cy="1670857"/>
          </a:xfrm>
        </p:spPr>
        <p:txBody>
          <a:bodyPr>
            <a:normAutofit/>
          </a:bodyPr>
          <a:lstStyle/>
          <a:p>
            <a:r>
              <a:rPr lang="en-US" sz="1700" dirty="0"/>
              <a:t>We produced risk maps for:</a:t>
            </a:r>
          </a:p>
          <a:p>
            <a:pPr lvl="1"/>
            <a:r>
              <a:rPr lang="en-US" sz="1400" dirty="0"/>
              <a:t>Three domains of populations, housing, and roads</a:t>
            </a:r>
          </a:p>
          <a:p>
            <a:pPr lvl="1"/>
            <a:r>
              <a:rPr lang="en-US" sz="1400" dirty="0"/>
              <a:t>TC-induced hazards of wind, flood and storm surge</a:t>
            </a:r>
          </a:p>
          <a:p>
            <a:pPr lvl="1"/>
            <a:r>
              <a:rPr lang="en-US" sz="1400" dirty="0"/>
              <a:t>Case study events of TC Pam, TC Harold, TC Judy and Kevin, and a February average.</a:t>
            </a:r>
          </a:p>
        </p:txBody>
      </p:sp>
      <p:pic>
        <p:nvPicPr>
          <p:cNvPr id="5" name="Picture 4" descr="A map of the southern pacific&#10;&#10;Description automatically generated">
            <a:extLst>
              <a:ext uri="{FF2B5EF4-FFF2-40B4-BE49-F238E27FC236}">
                <a16:creationId xmlns:a16="http://schemas.microsoft.com/office/drawing/2014/main" id="{D5E2F87B-4E43-6D21-73C9-06FCC33909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4763" y="1228720"/>
            <a:ext cx="2693643" cy="3821644"/>
          </a:xfrm>
          <a:prstGeom prst="rect">
            <a:avLst/>
          </a:prstGeom>
        </p:spPr>
      </p:pic>
      <p:pic>
        <p:nvPicPr>
          <p:cNvPr id="6146" name="Picture 2">
            <a:extLst>
              <a:ext uri="{FF2B5EF4-FFF2-40B4-BE49-F238E27FC236}">
                <a16:creationId xmlns:a16="http://schemas.microsoft.com/office/drawing/2014/main" id="{7FB0F4FE-D5CF-7F04-F8A2-6E598A0FC8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1554" y="1228720"/>
            <a:ext cx="2694613" cy="382164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map of the islands&#10;&#10;Description automatically generated">
            <a:extLst>
              <a:ext uri="{FF2B5EF4-FFF2-40B4-BE49-F238E27FC236}">
                <a16:creationId xmlns:a16="http://schemas.microsoft.com/office/drawing/2014/main" id="{E8C6E669-5353-C34C-1DEF-A8F3295663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111" y="1228720"/>
            <a:ext cx="2693643" cy="3821644"/>
          </a:xfrm>
          <a:prstGeom prst="rect">
            <a:avLst/>
          </a:prstGeom>
        </p:spPr>
      </p:pic>
      <p:pic>
        <p:nvPicPr>
          <p:cNvPr id="6148" name="Picture 4">
            <a:extLst>
              <a:ext uri="{FF2B5EF4-FFF2-40B4-BE49-F238E27FC236}">
                <a16:creationId xmlns:a16="http://schemas.microsoft.com/office/drawing/2014/main" id="{567C259F-005F-0549-F8E6-B2FC5F23CB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30856" y="228564"/>
            <a:ext cx="2972685" cy="200031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5A10970A-F369-C0FB-8B2D-F623231D0A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86943" y="2344126"/>
            <a:ext cx="2260513" cy="4396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91388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7C36D-F825-95AD-A646-B22D5294B811}"/>
              </a:ext>
            </a:extLst>
          </p:cNvPr>
          <p:cNvSpPr>
            <a:spLocks noGrp="1"/>
          </p:cNvSpPr>
          <p:nvPr>
            <p:ph type="title"/>
          </p:nvPr>
        </p:nvSpPr>
        <p:spPr/>
        <p:txBody>
          <a:bodyPr/>
          <a:lstStyle/>
          <a:p>
            <a:r>
              <a:rPr lang="en-AU" dirty="0"/>
              <a:t>Importance of impact data</a:t>
            </a:r>
          </a:p>
        </p:txBody>
      </p:sp>
      <p:sp>
        <p:nvSpPr>
          <p:cNvPr id="3" name="Content Placeholder 2">
            <a:extLst>
              <a:ext uri="{FF2B5EF4-FFF2-40B4-BE49-F238E27FC236}">
                <a16:creationId xmlns:a16="http://schemas.microsoft.com/office/drawing/2014/main" id="{08F28EFC-586F-33E5-3E52-BAFC7A36A8E1}"/>
              </a:ext>
            </a:extLst>
          </p:cNvPr>
          <p:cNvSpPr>
            <a:spLocks noGrp="1"/>
          </p:cNvSpPr>
          <p:nvPr>
            <p:ph sz="half" idx="1"/>
          </p:nvPr>
        </p:nvSpPr>
        <p:spPr>
          <a:xfrm>
            <a:off x="1117600" y="2160016"/>
            <a:ext cx="5330091" cy="3927093"/>
          </a:xfrm>
        </p:spPr>
        <p:txBody>
          <a:bodyPr>
            <a:normAutofit/>
          </a:bodyPr>
          <a:lstStyle/>
          <a:p>
            <a:r>
              <a:rPr lang="en-AU" dirty="0"/>
              <a:t>Impact data is any recorded information about the extent, intensity or magnitude of an event’s damages or effect.</a:t>
            </a:r>
          </a:p>
          <a:p>
            <a:r>
              <a:rPr lang="en-AU" dirty="0"/>
              <a:t>E.g. : </a:t>
            </a:r>
          </a:p>
          <a:p>
            <a:pPr lvl="1"/>
            <a:r>
              <a:rPr lang="en-AU" dirty="0"/>
              <a:t>Number of people impacted</a:t>
            </a:r>
          </a:p>
          <a:p>
            <a:pPr lvl="1"/>
            <a:r>
              <a:rPr lang="en-AU" dirty="0"/>
              <a:t>number of houses moderately damaged</a:t>
            </a:r>
          </a:p>
          <a:p>
            <a:pPr lvl="1"/>
            <a:r>
              <a:rPr lang="en-AU" dirty="0"/>
              <a:t>areas where road is damaged</a:t>
            </a:r>
          </a:p>
        </p:txBody>
      </p:sp>
      <p:sp>
        <p:nvSpPr>
          <p:cNvPr id="4" name="Content Placeholder 3">
            <a:extLst>
              <a:ext uri="{FF2B5EF4-FFF2-40B4-BE49-F238E27FC236}">
                <a16:creationId xmlns:a16="http://schemas.microsoft.com/office/drawing/2014/main" id="{4E3B513E-2ADB-38FC-9803-3DD9718ABE90}"/>
              </a:ext>
            </a:extLst>
          </p:cNvPr>
          <p:cNvSpPr>
            <a:spLocks noGrp="1"/>
          </p:cNvSpPr>
          <p:nvPr>
            <p:ph sz="half" idx="2"/>
          </p:nvPr>
        </p:nvSpPr>
        <p:spPr>
          <a:xfrm>
            <a:off x="6648963" y="2160016"/>
            <a:ext cx="4980329" cy="4390413"/>
          </a:xfrm>
        </p:spPr>
        <p:txBody>
          <a:bodyPr>
            <a:normAutofit/>
          </a:bodyPr>
          <a:lstStyle/>
          <a:p>
            <a:r>
              <a:rPr lang="en-AU" dirty="0"/>
              <a:t>Impact data is used for assessing where is most in need for aid in the aftermath of an event</a:t>
            </a:r>
          </a:p>
          <a:p>
            <a:endParaRPr lang="en-AU" dirty="0"/>
          </a:p>
          <a:p>
            <a:r>
              <a:rPr lang="en-AU" dirty="0"/>
              <a:t>For research, impact data is an important part of validating risk. They help improve our estimations and thus strengthen our confidence in using risk maps to prepare for future events</a:t>
            </a:r>
          </a:p>
        </p:txBody>
      </p:sp>
    </p:spTree>
    <p:extLst>
      <p:ext uri="{BB962C8B-B14F-4D97-AF65-F5344CB8AC3E}">
        <p14:creationId xmlns:p14="http://schemas.microsoft.com/office/powerpoint/2010/main" val="1809599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77BF6-4FBB-7ECB-DA31-BA8FC1EBF2A3}"/>
              </a:ext>
            </a:extLst>
          </p:cNvPr>
          <p:cNvSpPr>
            <a:spLocks noGrp="1"/>
          </p:cNvSpPr>
          <p:nvPr>
            <p:ph type="title"/>
          </p:nvPr>
        </p:nvSpPr>
        <p:spPr/>
        <p:txBody>
          <a:bodyPr/>
          <a:lstStyle/>
          <a:p>
            <a:r>
              <a:rPr lang="en-AU" dirty="0"/>
              <a:t>Impact data availability</a:t>
            </a:r>
          </a:p>
        </p:txBody>
      </p:sp>
      <p:sp>
        <p:nvSpPr>
          <p:cNvPr id="3" name="Content Placeholder 2">
            <a:extLst>
              <a:ext uri="{FF2B5EF4-FFF2-40B4-BE49-F238E27FC236}">
                <a16:creationId xmlns:a16="http://schemas.microsoft.com/office/drawing/2014/main" id="{B7F49FB5-1BF2-6E18-D8FA-D8F67107FAB3}"/>
              </a:ext>
            </a:extLst>
          </p:cNvPr>
          <p:cNvSpPr>
            <a:spLocks noGrp="1"/>
          </p:cNvSpPr>
          <p:nvPr>
            <p:ph sz="half" idx="1"/>
          </p:nvPr>
        </p:nvSpPr>
        <p:spPr>
          <a:xfrm>
            <a:off x="1117601" y="2160016"/>
            <a:ext cx="4310018" cy="4242622"/>
          </a:xfrm>
        </p:spPr>
        <p:txBody>
          <a:bodyPr>
            <a:normAutofit/>
          </a:bodyPr>
          <a:lstStyle/>
          <a:p>
            <a:r>
              <a:rPr lang="en-AU" dirty="0"/>
              <a:t>This is the quality of online published impact data we have.</a:t>
            </a:r>
          </a:p>
          <a:p>
            <a:r>
              <a:rPr lang="en-AU" dirty="0"/>
              <a:t>Our ask is if there is any unpublished/internal data about how these events impacted the country.</a:t>
            </a:r>
          </a:p>
          <a:p>
            <a:endParaRPr lang="en-AU" dirty="0"/>
          </a:p>
          <a:p>
            <a:r>
              <a:rPr lang="en-AU" dirty="0"/>
              <a:t>Is there anything more comprehensive?</a:t>
            </a:r>
          </a:p>
        </p:txBody>
      </p:sp>
      <p:pic>
        <p:nvPicPr>
          <p:cNvPr id="7170" name="Picture 2">
            <a:extLst>
              <a:ext uri="{FF2B5EF4-FFF2-40B4-BE49-F238E27FC236}">
                <a16:creationId xmlns:a16="http://schemas.microsoft.com/office/drawing/2014/main" id="{9D73A6A6-418C-C131-7EEA-AB98FCEEB2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00009" y="142955"/>
            <a:ext cx="3609697" cy="311290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8E530B41-4F33-69FE-33DA-4B4599C3BF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0008" y="3255856"/>
            <a:ext cx="3609697" cy="273237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69042AE-0690-8A6D-4F9F-6F9D3A3141FD}"/>
              </a:ext>
            </a:extLst>
          </p:cNvPr>
          <p:cNvPicPr>
            <a:picLocks noChangeAspect="1"/>
          </p:cNvPicPr>
          <p:nvPr/>
        </p:nvPicPr>
        <p:blipFill>
          <a:blip r:embed="rId4"/>
          <a:stretch>
            <a:fillRect/>
          </a:stretch>
        </p:blipFill>
        <p:spPr>
          <a:xfrm>
            <a:off x="5259240" y="1182364"/>
            <a:ext cx="3010285" cy="5220274"/>
          </a:xfrm>
          <a:prstGeom prst="rect">
            <a:avLst/>
          </a:prstGeom>
        </p:spPr>
      </p:pic>
      <p:pic>
        <p:nvPicPr>
          <p:cNvPr id="6" name="Picture 5">
            <a:extLst>
              <a:ext uri="{FF2B5EF4-FFF2-40B4-BE49-F238E27FC236}">
                <a16:creationId xmlns:a16="http://schemas.microsoft.com/office/drawing/2014/main" id="{7BD5C48E-40F1-3BA6-581F-A5949E5AAA8B}"/>
              </a:ext>
            </a:extLst>
          </p:cNvPr>
          <p:cNvPicPr>
            <a:picLocks noChangeAspect="1"/>
          </p:cNvPicPr>
          <p:nvPr/>
        </p:nvPicPr>
        <p:blipFill>
          <a:blip r:embed="rId5"/>
          <a:stretch>
            <a:fillRect/>
          </a:stretch>
        </p:blipFill>
        <p:spPr>
          <a:xfrm>
            <a:off x="8269524" y="6026805"/>
            <a:ext cx="3922475" cy="764695"/>
          </a:xfrm>
          <a:prstGeom prst="rect">
            <a:avLst/>
          </a:prstGeom>
        </p:spPr>
      </p:pic>
      <p:sp>
        <p:nvSpPr>
          <p:cNvPr id="7" name="TextBox 6">
            <a:extLst>
              <a:ext uri="{FF2B5EF4-FFF2-40B4-BE49-F238E27FC236}">
                <a16:creationId xmlns:a16="http://schemas.microsoft.com/office/drawing/2014/main" id="{ED06A315-603F-E536-969A-DFA7DFFA3BAA}"/>
              </a:ext>
            </a:extLst>
          </p:cNvPr>
          <p:cNvSpPr txBox="1"/>
          <p:nvPr/>
        </p:nvSpPr>
        <p:spPr>
          <a:xfrm>
            <a:off x="4756982" y="4622044"/>
            <a:ext cx="2418523" cy="646331"/>
          </a:xfrm>
          <a:prstGeom prst="rect">
            <a:avLst/>
          </a:prstGeom>
          <a:noFill/>
        </p:spPr>
        <p:txBody>
          <a:bodyPr wrap="square" rtlCol="0">
            <a:spAutoFit/>
          </a:bodyPr>
          <a:lstStyle/>
          <a:p>
            <a:r>
              <a:rPr lang="en-AU" dirty="0">
                <a:solidFill>
                  <a:srgbClr val="FF0000"/>
                </a:solidFill>
              </a:rPr>
              <a:t>WFP Food Cluster Security (TC Pam)</a:t>
            </a:r>
          </a:p>
        </p:txBody>
      </p:sp>
      <p:sp>
        <p:nvSpPr>
          <p:cNvPr id="8" name="TextBox 7">
            <a:extLst>
              <a:ext uri="{FF2B5EF4-FFF2-40B4-BE49-F238E27FC236}">
                <a16:creationId xmlns:a16="http://schemas.microsoft.com/office/drawing/2014/main" id="{04A0CC9A-7833-7941-4365-737D7D55E9B8}"/>
              </a:ext>
            </a:extLst>
          </p:cNvPr>
          <p:cNvSpPr txBox="1"/>
          <p:nvPr/>
        </p:nvSpPr>
        <p:spPr>
          <a:xfrm>
            <a:off x="7829929" y="3195393"/>
            <a:ext cx="2880343" cy="369332"/>
          </a:xfrm>
          <a:prstGeom prst="rect">
            <a:avLst/>
          </a:prstGeom>
          <a:noFill/>
        </p:spPr>
        <p:txBody>
          <a:bodyPr wrap="square" rtlCol="0">
            <a:spAutoFit/>
          </a:bodyPr>
          <a:lstStyle/>
          <a:p>
            <a:r>
              <a:rPr lang="en-AU" dirty="0">
                <a:solidFill>
                  <a:srgbClr val="FF0000"/>
                </a:solidFill>
              </a:rPr>
              <a:t>RMIT/UN-Habitat 2014</a:t>
            </a:r>
          </a:p>
        </p:txBody>
      </p:sp>
      <p:sp>
        <p:nvSpPr>
          <p:cNvPr id="9" name="TextBox 8">
            <a:extLst>
              <a:ext uri="{FF2B5EF4-FFF2-40B4-BE49-F238E27FC236}">
                <a16:creationId xmlns:a16="http://schemas.microsoft.com/office/drawing/2014/main" id="{8BDC4089-4B42-3B3B-93AB-C06E9F3E2B4B}"/>
              </a:ext>
            </a:extLst>
          </p:cNvPr>
          <p:cNvSpPr txBox="1"/>
          <p:nvPr/>
        </p:nvSpPr>
        <p:spPr>
          <a:xfrm>
            <a:off x="6829351" y="6548653"/>
            <a:ext cx="2880343" cy="369332"/>
          </a:xfrm>
          <a:prstGeom prst="rect">
            <a:avLst/>
          </a:prstGeom>
          <a:noFill/>
        </p:spPr>
        <p:txBody>
          <a:bodyPr wrap="square" rtlCol="0">
            <a:spAutoFit/>
          </a:bodyPr>
          <a:lstStyle/>
          <a:p>
            <a:r>
              <a:rPr lang="en-AU" dirty="0">
                <a:solidFill>
                  <a:srgbClr val="FF0000"/>
                </a:solidFill>
              </a:rPr>
              <a:t>PDNA TC Pam</a:t>
            </a:r>
          </a:p>
        </p:txBody>
      </p:sp>
    </p:spTree>
    <p:extLst>
      <p:ext uri="{BB962C8B-B14F-4D97-AF65-F5344CB8AC3E}">
        <p14:creationId xmlns:p14="http://schemas.microsoft.com/office/powerpoint/2010/main" val="17966553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77BF6-4FBB-7ECB-DA31-BA8FC1EBF2A3}"/>
              </a:ext>
            </a:extLst>
          </p:cNvPr>
          <p:cNvSpPr>
            <a:spLocks noGrp="1"/>
          </p:cNvSpPr>
          <p:nvPr>
            <p:ph type="title"/>
          </p:nvPr>
        </p:nvSpPr>
        <p:spPr/>
        <p:txBody>
          <a:bodyPr/>
          <a:lstStyle/>
          <a:p>
            <a:r>
              <a:rPr lang="en-AU" dirty="0"/>
              <a:t>Impact data ask</a:t>
            </a:r>
          </a:p>
        </p:txBody>
      </p:sp>
      <p:sp>
        <p:nvSpPr>
          <p:cNvPr id="3" name="Content Placeholder 2">
            <a:extLst>
              <a:ext uri="{FF2B5EF4-FFF2-40B4-BE49-F238E27FC236}">
                <a16:creationId xmlns:a16="http://schemas.microsoft.com/office/drawing/2014/main" id="{B7F49FB5-1BF2-6E18-D8FA-D8F67107FAB3}"/>
              </a:ext>
            </a:extLst>
          </p:cNvPr>
          <p:cNvSpPr>
            <a:spLocks noGrp="1"/>
          </p:cNvSpPr>
          <p:nvPr>
            <p:ph sz="half" idx="1"/>
          </p:nvPr>
        </p:nvSpPr>
        <p:spPr>
          <a:xfrm>
            <a:off x="1117601" y="2160016"/>
            <a:ext cx="4310018" cy="4242622"/>
          </a:xfrm>
        </p:spPr>
        <p:txBody>
          <a:bodyPr>
            <a:normAutofit fontScale="92500" lnSpcReduction="10000"/>
          </a:bodyPr>
          <a:lstStyle/>
          <a:p>
            <a:r>
              <a:rPr lang="en-AU" dirty="0"/>
              <a:t>Please let us know if you remember seeing any more detailed or comprehensive impact data.</a:t>
            </a:r>
          </a:p>
          <a:p>
            <a:endParaRPr lang="en-AU" dirty="0"/>
          </a:p>
          <a:p>
            <a:r>
              <a:rPr lang="en-AU" dirty="0"/>
              <a:t>For TC Pam, Harold, Judy or Kevin</a:t>
            </a:r>
          </a:p>
          <a:p>
            <a:r>
              <a:rPr lang="en-AU" dirty="0"/>
              <a:t>For wind, flooding or storm surge damage</a:t>
            </a:r>
          </a:p>
          <a:p>
            <a:r>
              <a:rPr lang="en-AU" dirty="0"/>
              <a:t>Impacts to people, housing or roads.</a:t>
            </a:r>
          </a:p>
        </p:txBody>
      </p:sp>
      <p:pic>
        <p:nvPicPr>
          <p:cNvPr id="4" name="Picture 3">
            <a:extLst>
              <a:ext uri="{FF2B5EF4-FFF2-40B4-BE49-F238E27FC236}">
                <a16:creationId xmlns:a16="http://schemas.microsoft.com/office/drawing/2014/main" id="{93561753-926F-B1CE-4C37-3DA577DC2C79}"/>
              </a:ext>
            </a:extLst>
          </p:cNvPr>
          <p:cNvPicPr>
            <a:picLocks noChangeAspect="1"/>
          </p:cNvPicPr>
          <p:nvPr/>
        </p:nvPicPr>
        <p:blipFill>
          <a:blip r:embed="rId2"/>
          <a:stretch>
            <a:fillRect/>
          </a:stretch>
        </p:blipFill>
        <p:spPr>
          <a:xfrm>
            <a:off x="7143355" y="195099"/>
            <a:ext cx="4868919" cy="2703742"/>
          </a:xfrm>
          <a:prstGeom prst="rect">
            <a:avLst/>
          </a:prstGeom>
        </p:spPr>
      </p:pic>
      <p:pic>
        <p:nvPicPr>
          <p:cNvPr id="9" name="Picture 8">
            <a:extLst>
              <a:ext uri="{FF2B5EF4-FFF2-40B4-BE49-F238E27FC236}">
                <a16:creationId xmlns:a16="http://schemas.microsoft.com/office/drawing/2014/main" id="{04BECEBA-44B3-6534-0642-D9B11154FDDB}"/>
              </a:ext>
            </a:extLst>
          </p:cNvPr>
          <p:cNvPicPr>
            <a:picLocks noChangeAspect="1"/>
          </p:cNvPicPr>
          <p:nvPr/>
        </p:nvPicPr>
        <p:blipFill>
          <a:blip r:embed="rId3"/>
          <a:stretch>
            <a:fillRect/>
          </a:stretch>
        </p:blipFill>
        <p:spPr>
          <a:xfrm>
            <a:off x="9577815" y="3187295"/>
            <a:ext cx="2508189" cy="3527141"/>
          </a:xfrm>
          <a:prstGeom prst="rect">
            <a:avLst/>
          </a:prstGeom>
        </p:spPr>
      </p:pic>
      <p:pic>
        <p:nvPicPr>
          <p:cNvPr id="10" name="Picture 2">
            <a:extLst>
              <a:ext uri="{FF2B5EF4-FFF2-40B4-BE49-F238E27FC236}">
                <a16:creationId xmlns:a16="http://schemas.microsoft.com/office/drawing/2014/main" id="{2713AA13-5A66-063F-89F4-E7CF985000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0382" y="4041861"/>
            <a:ext cx="3059233" cy="270374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90BCA05-5918-2048-00CE-CE80ACBF9BD6}"/>
              </a:ext>
            </a:extLst>
          </p:cNvPr>
          <p:cNvSpPr txBox="1"/>
          <p:nvPr/>
        </p:nvSpPr>
        <p:spPr>
          <a:xfrm>
            <a:off x="8429337" y="3114896"/>
            <a:ext cx="2880343" cy="369332"/>
          </a:xfrm>
          <a:prstGeom prst="rect">
            <a:avLst/>
          </a:prstGeom>
          <a:noFill/>
        </p:spPr>
        <p:txBody>
          <a:bodyPr wrap="square" rtlCol="0">
            <a:spAutoFit/>
          </a:bodyPr>
          <a:lstStyle/>
          <a:p>
            <a:r>
              <a:rPr lang="en-AU" dirty="0">
                <a:solidFill>
                  <a:srgbClr val="FF0000"/>
                </a:solidFill>
              </a:rPr>
              <a:t>UNOSAT TC Pam</a:t>
            </a:r>
          </a:p>
        </p:txBody>
      </p:sp>
      <p:sp>
        <p:nvSpPr>
          <p:cNvPr id="8" name="TextBox 7">
            <a:extLst>
              <a:ext uri="{FF2B5EF4-FFF2-40B4-BE49-F238E27FC236}">
                <a16:creationId xmlns:a16="http://schemas.microsoft.com/office/drawing/2014/main" id="{04A0CC9A-7833-7941-4365-737D7D55E9B8}"/>
              </a:ext>
            </a:extLst>
          </p:cNvPr>
          <p:cNvSpPr txBox="1"/>
          <p:nvPr/>
        </p:nvSpPr>
        <p:spPr>
          <a:xfrm>
            <a:off x="7103081" y="2294235"/>
            <a:ext cx="2880343" cy="369332"/>
          </a:xfrm>
          <a:prstGeom prst="rect">
            <a:avLst/>
          </a:prstGeom>
          <a:noFill/>
        </p:spPr>
        <p:txBody>
          <a:bodyPr wrap="square" rtlCol="0">
            <a:spAutoFit/>
          </a:bodyPr>
          <a:lstStyle/>
          <a:p>
            <a:r>
              <a:rPr lang="en-AU" dirty="0">
                <a:solidFill>
                  <a:srgbClr val="FF0000"/>
                </a:solidFill>
              </a:rPr>
              <a:t>UNOSAT TC Judy/Kevin</a:t>
            </a:r>
          </a:p>
        </p:txBody>
      </p:sp>
      <p:sp>
        <p:nvSpPr>
          <p:cNvPr id="7" name="TextBox 6">
            <a:extLst>
              <a:ext uri="{FF2B5EF4-FFF2-40B4-BE49-F238E27FC236}">
                <a16:creationId xmlns:a16="http://schemas.microsoft.com/office/drawing/2014/main" id="{ED06A315-603F-E536-969A-DFA7DFFA3BAA}"/>
              </a:ext>
            </a:extLst>
          </p:cNvPr>
          <p:cNvSpPr txBox="1"/>
          <p:nvPr/>
        </p:nvSpPr>
        <p:spPr>
          <a:xfrm>
            <a:off x="6081500" y="3867613"/>
            <a:ext cx="2418523" cy="646331"/>
          </a:xfrm>
          <a:prstGeom prst="rect">
            <a:avLst/>
          </a:prstGeom>
          <a:noFill/>
        </p:spPr>
        <p:txBody>
          <a:bodyPr wrap="square" rtlCol="0">
            <a:spAutoFit/>
          </a:bodyPr>
          <a:lstStyle/>
          <a:p>
            <a:r>
              <a:rPr lang="en-AU" dirty="0">
                <a:solidFill>
                  <a:srgbClr val="FF0000"/>
                </a:solidFill>
              </a:rPr>
              <a:t>TC Pam Flood Risk estimate</a:t>
            </a:r>
          </a:p>
        </p:txBody>
      </p:sp>
      <p:sp>
        <p:nvSpPr>
          <p:cNvPr id="12" name="Rectangle 11">
            <a:extLst>
              <a:ext uri="{FF2B5EF4-FFF2-40B4-BE49-F238E27FC236}">
                <a16:creationId xmlns:a16="http://schemas.microsoft.com/office/drawing/2014/main" id="{B4493981-E1AC-29A1-E454-1234EBD911F9}"/>
              </a:ext>
            </a:extLst>
          </p:cNvPr>
          <p:cNvSpPr/>
          <p:nvPr/>
        </p:nvSpPr>
        <p:spPr>
          <a:xfrm>
            <a:off x="9577814" y="4748169"/>
            <a:ext cx="891647" cy="196626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noFill/>
            </a:endParaRPr>
          </a:p>
        </p:txBody>
      </p:sp>
      <p:sp>
        <p:nvSpPr>
          <p:cNvPr id="13" name="Rectangle 12">
            <a:extLst>
              <a:ext uri="{FF2B5EF4-FFF2-40B4-BE49-F238E27FC236}">
                <a16:creationId xmlns:a16="http://schemas.microsoft.com/office/drawing/2014/main" id="{FEE7FC21-B07A-E4D1-6CC3-A34732A0BA4B}"/>
              </a:ext>
            </a:extLst>
          </p:cNvPr>
          <p:cNvSpPr/>
          <p:nvPr/>
        </p:nvSpPr>
        <p:spPr>
          <a:xfrm>
            <a:off x="7290761" y="4646639"/>
            <a:ext cx="891647" cy="196626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noFill/>
            </a:endParaRPr>
          </a:p>
        </p:txBody>
      </p:sp>
    </p:spTree>
    <p:extLst>
      <p:ext uri="{BB962C8B-B14F-4D97-AF65-F5344CB8AC3E}">
        <p14:creationId xmlns:p14="http://schemas.microsoft.com/office/powerpoint/2010/main" val="38257595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2D03A0B2-4A2F-D846-A5E6-FB7CB9A031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375492"/>
            <a:ext cx="2770698" cy="5482505"/>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7" name="Rectangle 36">
            <a:extLst>
              <a:ext uri="{FF2B5EF4-FFF2-40B4-BE49-F238E27FC236}">
                <a16:creationId xmlns:a16="http://schemas.microsoft.com/office/drawing/2014/main" id="{7F573F1D-73A7-FB41-BCAD-FC9AA7DEF4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1373567"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useBgFill="1">
        <p:nvSpPr>
          <p:cNvPr id="38" name="Rectangle 37">
            <a:extLst>
              <a:ext uri="{FF2B5EF4-FFF2-40B4-BE49-F238E27FC236}">
                <a16:creationId xmlns:a16="http://schemas.microsoft.com/office/drawing/2014/main" id="{0247FD0E-C93A-490E-9994-C79DC8977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6AEE6CA-5AFE-AEFA-E3F2-88806826D32E}"/>
              </a:ext>
            </a:extLst>
          </p:cNvPr>
          <p:cNvPicPr>
            <a:picLocks noChangeAspect="1"/>
          </p:cNvPicPr>
          <p:nvPr/>
        </p:nvPicPr>
        <p:blipFill rotWithShape="1">
          <a:blip r:embed="rId2"/>
          <a:srcRect t="17863" r="-1" b="-1"/>
          <a:stretch/>
        </p:blipFill>
        <p:spPr>
          <a:xfrm>
            <a:off x="3048" y="10"/>
            <a:ext cx="12188952" cy="6857990"/>
          </a:xfrm>
          <a:prstGeom prst="rect">
            <a:avLst/>
          </a:prstGeom>
        </p:spPr>
      </p:pic>
      <p:sp>
        <p:nvSpPr>
          <p:cNvPr id="39" name="Rectangle 38">
            <a:extLst>
              <a:ext uri="{FF2B5EF4-FFF2-40B4-BE49-F238E27FC236}">
                <a16:creationId xmlns:a16="http://schemas.microsoft.com/office/drawing/2014/main" id="{1CDD2F19-0AAB-46D2-A7D4-9BD8F7E42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78792" y="-578805"/>
            <a:ext cx="6858003" cy="8015586"/>
          </a:xfrm>
          <a:prstGeom prst="rect">
            <a:avLst/>
          </a:prstGeom>
          <a:gradFill flip="none" rotWithShape="1">
            <a:gsLst>
              <a:gs pos="48000">
                <a:sysClr val="windowText" lastClr="000000">
                  <a:alpha val="30000"/>
                </a:sysClr>
              </a:gs>
              <a:gs pos="85000">
                <a:sysClr val="windowText" lastClr="000000">
                  <a:alpha val="51000"/>
                </a:sysClr>
              </a:gs>
              <a:gs pos="0">
                <a:sysClr val="windowText" lastClr="000000">
                  <a:alpha val="0"/>
                </a:sysClr>
              </a:gs>
            </a:gsLst>
            <a:lin ang="16200000" scaled="1"/>
            <a:tileRect/>
          </a:gradFill>
          <a:ln w="12700" cap="flat" cmpd="sng" algn="ctr">
            <a:noFill/>
            <a:prstDash val="solid"/>
            <a:miter lim="800000"/>
          </a:ln>
          <a:effectLst/>
        </p:spPr>
        <p:style>
          <a:lnRef idx="0">
            <a:scrgbClr r="0" g="0" b="0"/>
          </a:lnRef>
          <a:fillRef idx="0">
            <a:scrgbClr r="0" g="0" b="0"/>
          </a:fillRef>
          <a:effectRef idx="0">
            <a:scrgbClr r="0" g="0" b="0"/>
          </a:effectRef>
          <a:fontRef idx="major"/>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2" name="Title 1">
            <a:extLst>
              <a:ext uri="{FF2B5EF4-FFF2-40B4-BE49-F238E27FC236}">
                <a16:creationId xmlns:a16="http://schemas.microsoft.com/office/drawing/2014/main" id="{F159B315-13FA-C2DC-08E9-4425BFF22A3D}"/>
              </a:ext>
            </a:extLst>
          </p:cNvPr>
          <p:cNvSpPr>
            <a:spLocks noGrp="1"/>
          </p:cNvSpPr>
          <p:nvPr>
            <p:ph type="title"/>
          </p:nvPr>
        </p:nvSpPr>
        <p:spPr>
          <a:xfrm>
            <a:off x="1600516" y="1247140"/>
            <a:ext cx="4650160" cy="3450844"/>
          </a:xfrm>
        </p:spPr>
        <p:txBody>
          <a:bodyPr vert="horz" lIns="91440" tIns="45720" rIns="91440" bIns="45720" rtlCol="0" anchor="t">
            <a:normAutofit/>
          </a:bodyPr>
          <a:lstStyle/>
          <a:p>
            <a:r>
              <a:rPr lang="en-US" sz="6000">
                <a:solidFill>
                  <a:srgbClr val="FFFFFF"/>
                </a:solidFill>
              </a:rPr>
              <a:t>Workshop discussion</a:t>
            </a:r>
          </a:p>
        </p:txBody>
      </p:sp>
      <p:sp>
        <p:nvSpPr>
          <p:cNvPr id="3" name="Text Placeholder 2">
            <a:extLst>
              <a:ext uri="{FF2B5EF4-FFF2-40B4-BE49-F238E27FC236}">
                <a16:creationId xmlns:a16="http://schemas.microsoft.com/office/drawing/2014/main" id="{E449DB68-525D-3486-7B36-D64FF73D2DD6}"/>
              </a:ext>
            </a:extLst>
          </p:cNvPr>
          <p:cNvSpPr>
            <a:spLocks noGrp="1"/>
          </p:cNvSpPr>
          <p:nvPr>
            <p:ph type="body" idx="1"/>
          </p:nvPr>
        </p:nvSpPr>
        <p:spPr>
          <a:xfrm>
            <a:off x="1600515" y="4818126"/>
            <a:ext cx="4959807" cy="1268984"/>
          </a:xfrm>
        </p:spPr>
        <p:txBody>
          <a:bodyPr vert="horz" lIns="91440" tIns="45720" rIns="91440" bIns="45720" rtlCol="0" anchor="b">
            <a:normAutofit/>
          </a:bodyPr>
          <a:lstStyle/>
          <a:p>
            <a:r>
              <a:rPr lang="en-US">
                <a:solidFill>
                  <a:srgbClr val="FFFFFF"/>
                </a:solidFill>
              </a:rPr>
              <a:t>What can be improved?</a:t>
            </a:r>
          </a:p>
        </p:txBody>
      </p:sp>
      <p:sp>
        <p:nvSpPr>
          <p:cNvPr id="40" name="Rectangle 39">
            <a:extLst>
              <a:ext uri="{FF2B5EF4-FFF2-40B4-BE49-F238E27FC236}">
                <a16:creationId xmlns:a16="http://schemas.microsoft.com/office/drawing/2014/main" id="{AD77B2DF-AF44-4996-BBFD-5DF9162BE4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F6BECB9-A7FC-400F-8502-97A13BB87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52123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868C70C-E5C4-CD47-888C-FCB3373B6D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7D40D60-A371-3746-AE79-A8A0DA64CD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25EC29A-9786-924D-875A-91FAF9B126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E20345-42DD-31B8-6260-16DC3E79C746}"/>
              </a:ext>
            </a:extLst>
          </p:cNvPr>
          <p:cNvSpPr>
            <a:spLocks noGrp="1"/>
          </p:cNvSpPr>
          <p:nvPr>
            <p:ph type="title"/>
          </p:nvPr>
        </p:nvSpPr>
        <p:spPr>
          <a:xfrm>
            <a:off x="1565136" y="1303831"/>
            <a:ext cx="2461927" cy="2534639"/>
          </a:xfrm>
        </p:spPr>
        <p:txBody>
          <a:bodyPr>
            <a:noAutofit/>
          </a:bodyPr>
          <a:lstStyle/>
          <a:p>
            <a:r>
              <a:rPr lang="en-AU" sz="2800" dirty="0"/>
              <a:t>Housing vulnerability in Efate Island</a:t>
            </a:r>
          </a:p>
        </p:txBody>
      </p:sp>
      <p:sp>
        <p:nvSpPr>
          <p:cNvPr id="11" name="Content Placeholder 10">
            <a:extLst>
              <a:ext uri="{FF2B5EF4-FFF2-40B4-BE49-F238E27FC236}">
                <a16:creationId xmlns:a16="http://schemas.microsoft.com/office/drawing/2014/main" id="{BD3B7BCA-B668-03E8-9B0B-B65762693C14}"/>
              </a:ext>
            </a:extLst>
          </p:cNvPr>
          <p:cNvSpPr>
            <a:spLocks noGrp="1"/>
          </p:cNvSpPr>
          <p:nvPr>
            <p:ph idx="1"/>
          </p:nvPr>
        </p:nvSpPr>
        <p:spPr>
          <a:xfrm>
            <a:off x="1364409" y="3834719"/>
            <a:ext cx="8965296" cy="2204339"/>
          </a:xfrm>
        </p:spPr>
        <p:txBody>
          <a:bodyPr>
            <a:normAutofit fontScale="62500" lnSpcReduction="20000"/>
          </a:bodyPr>
          <a:lstStyle/>
          <a:p>
            <a:r>
              <a:rPr lang="en-US" dirty="0"/>
              <a:t>We used </a:t>
            </a:r>
            <a:r>
              <a:rPr lang="en-US" b="1" dirty="0"/>
              <a:t>proportion of households using traditional/palm/straw </a:t>
            </a:r>
            <a:r>
              <a:rPr lang="en-US" dirty="0"/>
              <a:t>materials for their walls and roofs (2016 mini-census)</a:t>
            </a:r>
          </a:p>
          <a:p>
            <a:r>
              <a:rPr lang="en-US" dirty="0"/>
              <a:t>Efate Island has lowest % of households with traditional/palm/straw, indicating lowest vulnerability. </a:t>
            </a:r>
          </a:p>
          <a:p>
            <a:r>
              <a:rPr lang="en-US" dirty="0">
                <a:solidFill>
                  <a:srgbClr val="FF0000"/>
                </a:solidFill>
              </a:rPr>
              <a:t>Is it true that traditional/palm/straw buildings are weakest to TCs? Do concrete/brick buildings in Efate withstand TCs well?</a:t>
            </a:r>
          </a:p>
          <a:p>
            <a:r>
              <a:rPr lang="en-US" dirty="0">
                <a:solidFill>
                  <a:srgbClr val="FF0000"/>
                </a:solidFill>
              </a:rPr>
              <a:t>Which costs more to repair?</a:t>
            </a:r>
          </a:p>
          <a:p>
            <a:r>
              <a:rPr lang="en-US" dirty="0">
                <a:solidFill>
                  <a:srgbClr val="FF0000"/>
                </a:solidFill>
              </a:rPr>
              <a:t>Is % of households damaged a good measure of impact, or is total cost of damages more relevant?</a:t>
            </a:r>
          </a:p>
        </p:txBody>
      </p:sp>
      <p:pic>
        <p:nvPicPr>
          <p:cNvPr id="7" name="Content Placeholder 6" descr="A map of the islands with red and yellow areas&#10;&#10;Description automatically generated">
            <a:extLst>
              <a:ext uri="{FF2B5EF4-FFF2-40B4-BE49-F238E27FC236}">
                <a16:creationId xmlns:a16="http://schemas.microsoft.com/office/drawing/2014/main" id="{BE235CE6-8188-8B1D-7674-734B2D8F9B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27836" y="145702"/>
            <a:ext cx="1836425" cy="3565874"/>
          </a:xfrm>
          <a:prstGeom prst="rect">
            <a:avLst/>
          </a:prstGeom>
        </p:spPr>
      </p:pic>
      <p:pic>
        <p:nvPicPr>
          <p:cNvPr id="4" name="Picture 12" descr="A map of the islands&#10;&#10;Description automatically generated">
            <a:extLst>
              <a:ext uri="{FF2B5EF4-FFF2-40B4-BE49-F238E27FC236}">
                <a16:creationId xmlns:a16="http://schemas.microsoft.com/office/drawing/2014/main" id="{81F2F0E8-06BA-A2A3-0994-BCA907BFDEE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332520" y="504563"/>
            <a:ext cx="2260944" cy="32070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4" descr="A map of the islands&#10;&#10;Description automatically generated">
            <a:extLst>
              <a:ext uri="{FF2B5EF4-FFF2-40B4-BE49-F238E27FC236}">
                <a16:creationId xmlns:a16="http://schemas.microsoft.com/office/drawing/2014/main" id="{43AD7D54-5A5C-1DEA-BF21-54781A58B69B}"/>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663961" y="504562"/>
            <a:ext cx="2260943" cy="320701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296D978-F76A-23BC-C107-6E851702B1BD}"/>
              </a:ext>
            </a:extLst>
          </p:cNvPr>
          <p:cNvPicPr>
            <a:picLocks noChangeAspect="1"/>
          </p:cNvPicPr>
          <p:nvPr/>
        </p:nvPicPr>
        <p:blipFill>
          <a:blip r:embed="rId5"/>
          <a:stretch>
            <a:fillRect/>
          </a:stretch>
        </p:blipFill>
        <p:spPr>
          <a:xfrm>
            <a:off x="10329705" y="3834721"/>
            <a:ext cx="1659363" cy="2877578"/>
          </a:xfrm>
          <a:prstGeom prst="rect">
            <a:avLst/>
          </a:prstGeom>
        </p:spPr>
      </p:pic>
      <p:sp>
        <p:nvSpPr>
          <p:cNvPr id="9" name="Content Placeholder 10">
            <a:extLst>
              <a:ext uri="{FF2B5EF4-FFF2-40B4-BE49-F238E27FC236}">
                <a16:creationId xmlns:a16="http://schemas.microsoft.com/office/drawing/2014/main" id="{1F1E7A54-E7F0-479A-FB37-B991291F3F8B}"/>
              </a:ext>
            </a:extLst>
          </p:cNvPr>
          <p:cNvSpPr txBox="1">
            <a:spLocks/>
          </p:cNvSpPr>
          <p:nvPr/>
        </p:nvSpPr>
        <p:spPr>
          <a:xfrm>
            <a:off x="1358410" y="5898778"/>
            <a:ext cx="8402589" cy="813520"/>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200"/>
              </a:spcBef>
              <a:buClr>
                <a:schemeClr val="accent1"/>
              </a:buClr>
              <a:buFont typeface="Arial" panose="020B0604020202020204" pitchFamily="34" charset="0"/>
              <a:buChar char="•"/>
              <a:defRPr sz="2200" kern="1200">
                <a:solidFill>
                  <a:schemeClr val="tx1"/>
                </a:solidFill>
                <a:latin typeface="+mn-lt"/>
                <a:ea typeface="+mn-ea"/>
                <a:cs typeface="+mn-cs"/>
              </a:defRPr>
            </a:lvl1pPr>
            <a:lvl2pPr marL="457200" indent="-228600" algn="l" defTabSz="914400" rtl="0" eaLnBrk="1" latinLnBrk="0" hangingPunct="1">
              <a:lnSpc>
                <a:spcPct val="110000"/>
              </a:lnSpc>
              <a:spcBef>
                <a:spcPts val="600"/>
              </a:spcBef>
              <a:buClr>
                <a:schemeClr val="accent1"/>
              </a:buClr>
              <a:buFont typeface="Arial" panose="020B0604020202020204" pitchFamily="34" charset="0"/>
              <a:buChar char="•"/>
              <a:defRPr sz="1900" kern="1200">
                <a:solidFill>
                  <a:schemeClr val="tx1"/>
                </a:solidFill>
                <a:latin typeface="+mn-lt"/>
                <a:ea typeface="+mn-ea"/>
                <a:cs typeface="+mn-cs"/>
              </a:defRPr>
            </a:lvl2pPr>
            <a:lvl3pPr marL="685800" indent="-228600" algn="l" defTabSz="914400" rtl="0" eaLnBrk="1" latinLnBrk="0" hangingPunct="1">
              <a:lnSpc>
                <a:spcPct val="110000"/>
              </a:lnSpc>
              <a:spcBef>
                <a:spcPts val="600"/>
              </a:spcBef>
              <a:buClr>
                <a:schemeClr val="accent1"/>
              </a:buClr>
              <a:buFont typeface="Arial" panose="020B0604020202020204" pitchFamily="34" charset="0"/>
              <a:buChar char="•"/>
              <a:defRPr sz="1700" kern="1200">
                <a:solidFill>
                  <a:schemeClr val="tx1"/>
                </a:solidFill>
                <a:latin typeface="+mn-lt"/>
                <a:ea typeface="+mn-ea"/>
                <a:cs typeface="+mn-cs"/>
              </a:defRPr>
            </a:lvl3pPr>
            <a:lvl4pPr marL="914400" indent="-228600" algn="l" defTabSz="914400" rtl="0" eaLnBrk="1" latinLnBrk="0" hangingPunct="1">
              <a:lnSpc>
                <a:spcPct val="110000"/>
              </a:lnSpc>
              <a:spcBef>
                <a:spcPts val="600"/>
              </a:spcBef>
              <a:buClr>
                <a:schemeClr val="accent1"/>
              </a:buClr>
              <a:buFont typeface="Arial" panose="020B0604020202020204" pitchFamily="34" charset="0"/>
              <a:buChar char="•"/>
              <a:defRPr sz="1500" kern="1200">
                <a:solidFill>
                  <a:schemeClr val="tx1"/>
                </a:solidFill>
                <a:latin typeface="+mn-lt"/>
                <a:ea typeface="+mn-ea"/>
                <a:cs typeface="+mn-cs"/>
              </a:defRPr>
            </a:lvl4pPr>
            <a:lvl5pPr marL="1143000" indent="-228600" algn="l" defTabSz="914400" rtl="0" eaLnBrk="1" latinLnBrk="0" hangingPunct="1">
              <a:lnSpc>
                <a:spcPct val="110000"/>
              </a:lnSpc>
              <a:spcBef>
                <a:spcPts val="600"/>
              </a:spcBef>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b="1" i="1" dirty="0">
              <a:solidFill>
                <a:srgbClr val="FF0000"/>
              </a:solidFill>
            </a:endParaRPr>
          </a:p>
        </p:txBody>
      </p:sp>
    </p:spTree>
    <p:extLst>
      <p:ext uri="{BB962C8B-B14F-4D97-AF65-F5344CB8AC3E}">
        <p14:creationId xmlns:p14="http://schemas.microsoft.com/office/powerpoint/2010/main" val="34534367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C868C70C-E5C4-CD47-888C-FCB3373B6D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DA97320-228E-48F3-BCFA-423F983C85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58144" y="566928"/>
            <a:ext cx="1133856" cy="6291072"/>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7" name="Rectangle 26">
            <a:extLst>
              <a:ext uri="{FF2B5EF4-FFF2-40B4-BE49-F238E27FC236}">
                <a16:creationId xmlns:a16="http://schemas.microsoft.com/office/drawing/2014/main" id="{2C9F0975-851A-4FEC-B19A-6EC12C0D54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25072" y="1"/>
            <a:ext cx="566928"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5EE20345-42DD-31B8-6260-16DC3E79C746}"/>
              </a:ext>
            </a:extLst>
          </p:cNvPr>
          <p:cNvSpPr>
            <a:spLocks noGrp="1"/>
          </p:cNvSpPr>
          <p:nvPr>
            <p:ph type="title"/>
          </p:nvPr>
        </p:nvSpPr>
        <p:spPr>
          <a:xfrm>
            <a:off x="758952" y="455613"/>
            <a:ext cx="4767031" cy="1549400"/>
          </a:xfrm>
        </p:spPr>
        <p:txBody>
          <a:bodyPr>
            <a:normAutofit/>
          </a:bodyPr>
          <a:lstStyle/>
          <a:p>
            <a:r>
              <a:rPr lang="en-AU" dirty="0"/>
              <a:t>Reach of TCs in Vanuatu</a:t>
            </a:r>
          </a:p>
        </p:txBody>
      </p:sp>
      <p:sp>
        <p:nvSpPr>
          <p:cNvPr id="11" name="Content Placeholder 10">
            <a:extLst>
              <a:ext uri="{FF2B5EF4-FFF2-40B4-BE49-F238E27FC236}">
                <a16:creationId xmlns:a16="http://schemas.microsoft.com/office/drawing/2014/main" id="{BD3B7BCA-B668-03E8-9B0B-B65762693C14}"/>
              </a:ext>
            </a:extLst>
          </p:cNvPr>
          <p:cNvSpPr>
            <a:spLocks noGrp="1"/>
          </p:cNvSpPr>
          <p:nvPr>
            <p:ph idx="1"/>
          </p:nvPr>
        </p:nvSpPr>
        <p:spPr>
          <a:xfrm>
            <a:off x="758953" y="2160588"/>
            <a:ext cx="3963772" cy="2779580"/>
          </a:xfrm>
        </p:spPr>
        <p:txBody>
          <a:bodyPr>
            <a:normAutofit fontScale="92500"/>
          </a:bodyPr>
          <a:lstStyle/>
          <a:p>
            <a:r>
              <a:rPr lang="en-US" dirty="0"/>
              <a:t>Due to the methods we used, looking at the potential hazard from TCs, islands far from the TC path still had considerable risk.</a:t>
            </a:r>
          </a:p>
          <a:p>
            <a:r>
              <a:rPr lang="en-US" dirty="0"/>
              <a:t>Looking at examples of TC Pam:</a:t>
            </a:r>
          </a:p>
        </p:txBody>
      </p:sp>
      <p:pic>
        <p:nvPicPr>
          <p:cNvPr id="9" name="Picture 8" descr="A map of the islands&#10;&#10;Description automatically generated">
            <a:extLst>
              <a:ext uri="{FF2B5EF4-FFF2-40B4-BE49-F238E27FC236}">
                <a16:creationId xmlns:a16="http://schemas.microsoft.com/office/drawing/2014/main" id="{E133B2A6-A525-400F-2840-76008570C3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1342" y="1292190"/>
            <a:ext cx="2693643" cy="3821644"/>
          </a:xfrm>
          <a:prstGeom prst="rect">
            <a:avLst/>
          </a:prstGeom>
        </p:spPr>
      </p:pic>
      <p:pic>
        <p:nvPicPr>
          <p:cNvPr id="10" name="Picture 9" descr="A map of the islands&#10;&#10;Description automatically generated">
            <a:extLst>
              <a:ext uri="{FF2B5EF4-FFF2-40B4-BE49-F238E27FC236}">
                <a16:creationId xmlns:a16="http://schemas.microsoft.com/office/drawing/2014/main" id="{2D6A035C-D560-B867-8821-0F9D0A0141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53919" y="1302159"/>
            <a:ext cx="2693643" cy="3821644"/>
          </a:xfrm>
          <a:prstGeom prst="rect">
            <a:avLst/>
          </a:prstGeom>
        </p:spPr>
      </p:pic>
      <p:pic>
        <p:nvPicPr>
          <p:cNvPr id="21" name="Picture 20" descr="A map of the islands&#10;&#10;Description automatically generated">
            <a:extLst>
              <a:ext uri="{FF2B5EF4-FFF2-40B4-BE49-F238E27FC236}">
                <a16:creationId xmlns:a16="http://schemas.microsoft.com/office/drawing/2014/main" id="{A4116FC5-1583-544D-5EB1-A7C02AC0D3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0985" y="1363153"/>
            <a:ext cx="1933997" cy="3760650"/>
          </a:xfrm>
          <a:prstGeom prst="rect">
            <a:avLst/>
          </a:prstGeom>
        </p:spPr>
      </p:pic>
      <p:sp>
        <p:nvSpPr>
          <p:cNvPr id="22" name="Content Placeholder 10">
            <a:extLst>
              <a:ext uri="{FF2B5EF4-FFF2-40B4-BE49-F238E27FC236}">
                <a16:creationId xmlns:a16="http://schemas.microsoft.com/office/drawing/2014/main" id="{AE7CD179-ED36-71A8-97A7-7A40826E344F}"/>
              </a:ext>
            </a:extLst>
          </p:cNvPr>
          <p:cNvSpPr txBox="1">
            <a:spLocks/>
          </p:cNvSpPr>
          <p:nvPr/>
        </p:nvSpPr>
        <p:spPr>
          <a:xfrm>
            <a:off x="758952" y="5406090"/>
            <a:ext cx="8334805" cy="111859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10000"/>
              </a:lnSpc>
              <a:spcBef>
                <a:spcPts val="1200"/>
              </a:spcBef>
              <a:buClr>
                <a:schemeClr val="accent1"/>
              </a:buClr>
              <a:buFont typeface="Arial" panose="020B0604020202020204" pitchFamily="34" charset="0"/>
              <a:buChar char="•"/>
              <a:defRPr sz="2200" kern="1200">
                <a:solidFill>
                  <a:schemeClr val="tx1"/>
                </a:solidFill>
                <a:latin typeface="+mn-lt"/>
                <a:ea typeface="+mn-ea"/>
                <a:cs typeface="+mn-cs"/>
              </a:defRPr>
            </a:lvl1pPr>
            <a:lvl2pPr marL="457200" indent="-228600" algn="l" defTabSz="914400" rtl="0" eaLnBrk="1" latinLnBrk="0" hangingPunct="1">
              <a:lnSpc>
                <a:spcPct val="110000"/>
              </a:lnSpc>
              <a:spcBef>
                <a:spcPts val="600"/>
              </a:spcBef>
              <a:buClr>
                <a:schemeClr val="accent1"/>
              </a:buClr>
              <a:buFont typeface="Arial" panose="020B0604020202020204" pitchFamily="34" charset="0"/>
              <a:buChar char="•"/>
              <a:defRPr sz="1900" kern="1200">
                <a:solidFill>
                  <a:schemeClr val="tx1"/>
                </a:solidFill>
                <a:latin typeface="+mn-lt"/>
                <a:ea typeface="+mn-ea"/>
                <a:cs typeface="+mn-cs"/>
              </a:defRPr>
            </a:lvl2pPr>
            <a:lvl3pPr marL="685800" indent="-228600" algn="l" defTabSz="914400" rtl="0" eaLnBrk="1" latinLnBrk="0" hangingPunct="1">
              <a:lnSpc>
                <a:spcPct val="110000"/>
              </a:lnSpc>
              <a:spcBef>
                <a:spcPts val="600"/>
              </a:spcBef>
              <a:buClr>
                <a:schemeClr val="accent1"/>
              </a:buClr>
              <a:buFont typeface="Arial" panose="020B0604020202020204" pitchFamily="34" charset="0"/>
              <a:buChar char="•"/>
              <a:defRPr sz="1700" kern="1200">
                <a:solidFill>
                  <a:schemeClr val="tx1"/>
                </a:solidFill>
                <a:latin typeface="+mn-lt"/>
                <a:ea typeface="+mn-ea"/>
                <a:cs typeface="+mn-cs"/>
              </a:defRPr>
            </a:lvl3pPr>
            <a:lvl4pPr marL="914400" indent="-228600" algn="l" defTabSz="914400" rtl="0" eaLnBrk="1" latinLnBrk="0" hangingPunct="1">
              <a:lnSpc>
                <a:spcPct val="110000"/>
              </a:lnSpc>
              <a:spcBef>
                <a:spcPts val="600"/>
              </a:spcBef>
              <a:buClr>
                <a:schemeClr val="accent1"/>
              </a:buClr>
              <a:buFont typeface="Arial" panose="020B0604020202020204" pitchFamily="34" charset="0"/>
              <a:buChar char="•"/>
              <a:defRPr sz="1500" kern="1200">
                <a:solidFill>
                  <a:schemeClr val="tx1"/>
                </a:solidFill>
                <a:latin typeface="+mn-lt"/>
                <a:ea typeface="+mn-ea"/>
                <a:cs typeface="+mn-cs"/>
              </a:defRPr>
            </a:lvl4pPr>
            <a:lvl5pPr marL="1143000" indent="-228600" algn="l" defTabSz="914400" rtl="0" eaLnBrk="1" latinLnBrk="0" hangingPunct="1">
              <a:lnSpc>
                <a:spcPct val="110000"/>
              </a:lnSpc>
              <a:spcBef>
                <a:spcPts val="600"/>
              </a:spcBef>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FF0000"/>
                </a:solidFill>
              </a:rPr>
              <a:t>Have I overestimated risk in islands far away from the TC track?</a:t>
            </a:r>
          </a:p>
          <a:p>
            <a:r>
              <a:rPr lang="en-US" dirty="0">
                <a:solidFill>
                  <a:srgbClr val="FF0000"/>
                </a:solidFill>
              </a:rPr>
              <a:t>Does the reach of TC impacts change when thinking about winds vs flood vs storm surge?</a:t>
            </a:r>
          </a:p>
          <a:p>
            <a:endParaRPr lang="en-US" dirty="0">
              <a:solidFill>
                <a:srgbClr val="FF0000"/>
              </a:solidFill>
            </a:endParaRPr>
          </a:p>
        </p:txBody>
      </p:sp>
      <p:sp>
        <p:nvSpPr>
          <p:cNvPr id="24" name="TextBox 23">
            <a:extLst>
              <a:ext uri="{FF2B5EF4-FFF2-40B4-BE49-F238E27FC236}">
                <a16:creationId xmlns:a16="http://schemas.microsoft.com/office/drawing/2014/main" id="{F8D9930D-F038-83DD-96A4-7EC24A14B99E}"/>
              </a:ext>
            </a:extLst>
          </p:cNvPr>
          <p:cNvSpPr txBox="1"/>
          <p:nvPr/>
        </p:nvSpPr>
        <p:spPr>
          <a:xfrm>
            <a:off x="5300940" y="999934"/>
            <a:ext cx="1297069" cy="369332"/>
          </a:xfrm>
          <a:prstGeom prst="rect">
            <a:avLst/>
          </a:prstGeom>
          <a:noFill/>
        </p:spPr>
        <p:txBody>
          <a:bodyPr wrap="square" rtlCol="0">
            <a:spAutoFit/>
          </a:bodyPr>
          <a:lstStyle/>
          <a:p>
            <a:r>
              <a:rPr lang="en-AU" dirty="0">
                <a:solidFill>
                  <a:srgbClr val="FF0000"/>
                </a:solidFill>
              </a:rPr>
              <a:t>Flood risk </a:t>
            </a:r>
          </a:p>
        </p:txBody>
      </p:sp>
      <p:sp>
        <p:nvSpPr>
          <p:cNvPr id="26" name="TextBox 25">
            <a:extLst>
              <a:ext uri="{FF2B5EF4-FFF2-40B4-BE49-F238E27FC236}">
                <a16:creationId xmlns:a16="http://schemas.microsoft.com/office/drawing/2014/main" id="{251EC8CE-21DE-B5B9-C3C6-6750D69CD8B3}"/>
              </a:ext>
            </a:extLst>
          </p:cNvPr>
          <p:cNvSpPr txBox="1"/>
          <p:nvPr/>
        </p:nvSpPr>
        <p:spPr>
          <a:xfrm>
            <a:off x="7406550" y="1000642"/>
            <a:ext cx="1711597" cy="369332"/>
          </a:xfrm>
          <a:prstGeom prst="rect">
            <a:avLst/>
          </a:prstGeom>
          <a:noFill/>
        </p:spPr>
        <p:txBody>
          <a:bodyPr wrap="square" rtlCol="0">
            <a:spAutoFit/>
          </a:bodyPr>
          <a:lstStyle/>
          <a:p>
            <a:r>
              <a:rPr lang="en-AU" dirty="0">
                <a:solidFill>
                  <a:srgbClr val="FF0000"/>
                </a:solidFill>
              </a:rPr>
              <a:t>Pam rainfall</a:t>
            </a:r>
          </a:p>
        </p:txBody>
      </p:sp>
      <p:sp>
        <p:nvSpPr>
          <p:cNvPr id="28" name="TextBox 27">
            <a:extLst>
              <a:ext uri="{FF2B5EF4-FFF2-40B4-BE49-F238E27FC236}">
                <a16:creationId xmlns:a16="http://schemas.microsoft.com/office/drawing/2014/main" id="{BB18603B-0EFA-6D1B-257A-75CB649B604E}"/>
              </a:ext>
            </a:extLst>
          </p:cNvPr>
          <p:cNvSpPr txBox="1"/>
          <p:nvPr/>
        </p:nvSpPr>
        <p:spPr>
          <a:xfrm>
            <a:off x="9340547" y="993821"/>
            <a:ext cx="3025017" cy="369332"/>
          </a:xfrm>
          <a:prstGeom prst="rect">
            <a:avLst/>
          </a:prstGeom>
          <a:noFill/>
        </p:spPr>
        <p:txBody>
          <a:bodyPr wrap="square" rtlCol="0">
            <a:spAutoFit/>
          </a:bodyPr>
          <a:lstStyle/>
          <a:p>
            <a:r>
              <a:rPr lang="en-AU" dirty="0">
                <a:solidFill>
                  <a:srgbClr val="FF0000"/>
                </a:solidFill>
              </a:rPr>
              <a:t>Wind risk (track-sensitive)</a:t>
            </a:r>
          </a:p>
        </p:txBody>
      </p:sp>
    </p:spTree>
    <p:extLst>
      <p:ext uri="{BB962C8B-B14F-4D97-AF65-F5344CB8AC3E}">
        <p14:creationId xmlns:p14="http://schemas.microsoft.com/office/powerpoint/2010/main" val="20286594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C868C70C-E5C4-CD47-888C-FCB3373B6D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DA97320-228E-48F3-BCFA-423F983C85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58144" y="566928"/>
            <a:ext cx="1133856" cy="6291072"/>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7" name="Rectangle 26">
            <a:extLst>
              <a:ext uri="{FF2B5EF4-FFF2-40B4-BE49-F238E27FC236}">
                <a16:creationId xmlns:a16="http://schemas.microsoft.com/office/drawing/2014/main" id="{2C9F0975-851A-4FEC-B19A-6EC12C0D54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25072" y="1"/>
            <a:ext cx="566928"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5EE20345-42DD-31B8-6260-16DC3E79C746}"/>
              </a:ext>
            </a:extLst>
          </p:cNvPr>
          <p:cNvSpPr>
            <a:spLocks noGrp="1"/>
          </p:cNvSpPr>
          <p:nvPr>
            <p:ph type="title"/>
          </p:nvPr>
        </p:nvSpPr>
        <p:spPr>
          <a:xfrm>
            <a:off x="758952" y="455613"/>
            <a:ext cx="4767031" cy="891413"/>
          </a:xfrm>
        </p:spPr>
        <p:txBody>
          <a:bodyPr>
            <a:noAutofit/>
          </a:bodyPr>
          <a:lstStyle/>
          <a:p>
            <a:r>
              <a:rPr lang="en-AU" sz="3200" dirty="0"/>
              <a:t>Reach of TCs in Vanuatu</a:t>
            </a:r>
          </a:p>
        </p:txBody>
      </p:sp>
      <p:pic>
        <p:nvPicPr>
          <p:cNvPr id="9" name="Picture 8">
            <a:extLst>
              <a:ext uri="{FF2B5EF4-FFF2-40B4-BE49-F238E27FC236}">
                <a16:creationId xmlns:a16="http://schemas.microsoft.com/office/drawing/2014/main" id="{E133B2A6-A525-400F-2840-76008570C37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95922" y="1493157"/>
            <a:ext cx="3677056" cy="5218712"/>
          </a:xfrm>
          <a:prstGeom prst="rect">
            <a:avLst/>
          </a:prstGeom>
        </p:spPr>
      </p:pic>
      <p:pic>
        <p:nvPicPr>
          <p:cNvPr id="10" name="Picture 9">
            <a:extLst>
              <a:ext uri="{FF2B5EF4-FFF2-40B4-BE49-F238E27FC236}">
                <a16:creationId xmlns:a16="http://schemas.microsoft.com/office/drawing/2014/main" id="{2D6A035C-D560-B867-8821-0F9D0A0141B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750091" y="1505717"/>
            <a:ext cx="3627020" cy="5157972"/>
          </a:xfrm>
          <a:prstGeom prst="rect">
            <a:avLst/>
          </a:prstGeom>
        </p:spPr>
      </p:pic>
      <p:pic>
        <p:nvPicPr>
          <p:cNvPr id="21" name="Picture 20">
            <a:extLst>
              <a:ext uri="{FF2B5EF4-FFF2-40B4-BE49-F238E27FC236}">
                <a16:creationId xmlns:a16="http://schemas.microsoft.com/office/drawing/2014/main" id="{A4116FC5-1583-544D-5EB1-A7C02AC0D3F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89506" y="1569299"/>
            <a:ext cx="2617044" cy="5094390"/>
          </a:xfrm>
          <a:prstGeom prst="rect">
            <a:avLst/>
          </a:prstGeom>
        </p:spPr>
      </p:pic>
      <p:sp>
        <p:nvSpPr>
          <p:cNvPr id="22" name="Content Placeholder 10">
            <a:extLst>
              <a:ext uri="{FF2B5EF4-FFF2-40B4-BE49-F238E27FC236}">
                <a16:creationId xmlns:a16="http://schemas.microsoft.com/office/drawing/2014/main" id="{AE7CD179-ED36-71A8-97A7-7A40826E344F}"/>
              </a:ext>
            </a:extLst>
          </p:cNvPr>
          <p:cNvSpPr txBox="1">
            <a:spLocks/>
          </p:cNvSpPr>
          <p:nvPr/>
        </p:nvSpPr>
        <p:spPr>
          <a:xfrm>
            <a:off x="4140251" y="245821"/>
            <a:ext cx="8334805" cy="1118598"/>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200"/>
              </a:spcBef>
              <a:buClr>
                <a:schemeClr val="accent1"/>
              </a:buClr>
              <a:buFont typeface="Arial" panose="020B0604020202020204" pitchFamily="34" charset="0"/>
              <a:buChar char="•"/>
              <a:defRPr sz="2200" kern="1200">
                <a:solidFill>
                  <a:schemeClr val="tx1"/>
                </a:solidFill>
                <a:latin typeface="+mn-lt"/>
                <a:ea typeface="+mn-ea"/>
                <a:cs typeface="+mn-cs"/>
              </a:defRPr>
            </a:lvl1pPr>
            <a:lvl2pPr marL="457200" indent="-228600" algn="l" defTabSz="914400" rtl="0" eaLnBrk="1" latinLnBrk="0" hangingPunct="1">
              <a:lnSpc>
                <a:spcPct val="110000"/>
              </a:lnSpc>
              <a:spcBef>
                <a:spcPts val="600"/>
              </a:spcBef>
              <a:buClr>
                <a:schemeClr val="accent1"/>
              </a:buClr>
              <a:buFont typeface="Arial" panose="020B0604020202020204" pitchFamily="34" charset="0"/>
              <a:buChar char="•"/>
              <a:defRPr sz="1900" kern="1200">
                <a:solidFill>
                  <a:schemeClr val="tx1"/>
                </a:solidFill>
                <a:latin typeface="+mn-lt"/>
                <a:ea typeface="+mn-ea"/>
                <a:cs typeface="+mn-cs"/>
              </a:defRPr>
            </a:lvl2pPr>
            <a:lvl3pPr marL="685800" indent="-228600" algn="l" defTabSz="914400" rtl="0" eaLnBrk="1" latinLnBrk="0" hangingPunct="1">
              <a:lnSpc>
                <a:spcPct val="110000"/>
              </a:lnSpc>
              <a:spcBef>
                <a:spcPts val="600"/>
              </a:spcBef>
              <a:buClr>
                <a:schemeClr val="accent1"/>
              </a:buClr>
              <a:buFont typeface="Arial" panose="020B0604020202020204" pitchFamily="34" charset="0"/>
              <a:buChar char="•"/>
              <a:defRPr sz="1700" kern="1200">
                <a:solidFill>
                  <a:schemeClr val="tx1"/>
                </a:solidFill>
                <a:latin typeface="+mn-lt"/>
                <a:ea typeface="+mn-ea"/>
                <a:cs typeface="+mn-cs"/>
              </a:defRPr>
            </a:lvl3pPr>
            <a:lvl4pPr marL="914400" indent="-228600" algn="l" defTabSz="914400" rtl="0" eaLnBrk="1" latinLnBrk="0" hangingPunct="1">
              <a:lnSpc>
                <a:spcPct val="110000"/>
              </a:lnSpc>
              <a:spcBef>
                <a:spcPts val="600"/>
              </a:spcBef>
              <a:buClr>
                <a:schemeClr val="accent1"/>
              </a:buClr>
              <a:buFont typeface="Arial" panose="020B0604020202020204" pitchFamily="34" charset="0"/>
              <a:buChar char="•"/>
              <a:defRPr sz="1500" kern="1200">
                <a:solidFill>
                  <a:schemeClr val="tx1"/>
                </a:solidFill>
                <a:latin typeface="+mn-lt"/>
                <a:ea typeface="+mn-ea"/>
                <a:cs typeface="+mn-cs"/>
              </a:defRPr>
            </a:lvl4pPr>
            <a:lvl5pPr marL="1143000" indent="-228600" algn="l" defTabSz="914400" rtl="0" eaLnBrk="1" latinLnBrk="0" hangingPunct="1">
              <a:lnSpc>
                <a:spcPct val="110000"/>
              </a:lnSpc>
              <a:spcBef>
                <a:spcPts val="600"/>
              </a:spcBef>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rgbClr val="FF0000"/>
                </a:solidFill>
              </a:rPr>
              <a:t>Have I overestimated risk in islands far away from the TC track?</a:t>
            </a:r>
          </a:p>
          <a:p>
            <a:r>
              <a:rPr lang="en-US" sz="1400" dirty="0">
                <a:solidFill>
                  <a:srgbClr val="FF0000"/>
                </a:solidFill>
              </a:rPr>
              <a:t>Does the reach of TC impacts change when thinking about winds vs flood vs storm surge?</a:t>
            </a:r>
          </a:p>
          <a:p>
            <a:endParaRPr lang="en-US" sz="1400" dirty="0">
              <a:solidFill>
                <a:srgbClr val="FF0000"/>
              </a:solidFill>
            </a:endParaRPr>
          </a:p>
        </p:txBody>
      </p:sp>
      <p:sp>
        <p:nvSpPr>
          <p:cNvPr id="24" name="TextBox 23">
            <a:extLst>
              <a:ext uri="{FF2B5EF4-FFF2-40B4-BE49-F238E27FC236}">
                <a16:creationId xmlns:a16="http://schemas.microsoft.com/office/drawing/2014/main" id="{F8D9930D-F038-83DD-96A4-7EC24A14B99E}"/>
              </a:ext>
            </a:extLst>
          </p:cNvPr>
          <p:cNvSpPr txBox="1"/>
          <p:nvPr/>
        </p:nvSpPr>
        <p:spPr>
          <a:xfrm>
            <a:off x="3320666" y="1249206"/>
            <a:ext cx="1297069" cy="369332"/>
          </a:xfrm>
          <a:prstGeom prst="rect">
            <a:avLst/>
          </a:prstGeom>
          <a:noFill/>
        </p:spPr>
        <p:txBody>
          <a:bodyPr wrap="square" rtlCol="0">
            <a:spAutoFit/>
          </a:bodyPr>
          <a:lstStyle/>
          <a:p>
            <a:r>
              <a:rPr lang="en-AU" dirty="0">
                <a:solidFill>
                  <a:srgbClr val="FF0000"/>
                </a:solidFill>
              </a:rPr>
              <a:t>Flood risk </a:t>
            </a:r>
          </a:p>
        </p:txBody>
      </p:sp>
      <p:sp>
        <p:nvSpPr>
          <p:cNvPr id="26" name="TextBox 25">
            <a:extLst>
              <a:ext uri="{FF2B5EF4-FFF2-40B4-BE49-F238E27FC236}">
                <a16:creationId xmlns:a16="http://schemas.microsoft.com/office/drawing/2014/main" id="{251EC8CE-21DE-B5B9-C3C6-6750D69CD8B3}"/>
              </a:ext>
            </a:extLst>
          </p:cNvPr>
          <p:cNvSpPr txBox="1"/>
          <p:nvPr/>
        </p:nvSpPr>
        <p:spPr>
          <a:xfrm>
            <a:off x="5753108" y="1248240"/>
            <a:ext cx="1711597" cy="369332"/>
          </a:xfrm>
          <a:prstGeom prst="rect">
            <a:avLst/>
          </a:prstGeom>
          <a:noFill/>
        </p:spPr>
        <p:txBody>
          <a:bodyPr wrap="square" rtlCol="0">
            <a:spAutoFit/>
          </a:bodyPr>
          <a:lstStyle/>
          <a:p>
            <a:r>
              <a:rPr lang="en-AU" dirty="0">
                <a:solidFill>
                  <a:srgbClr val="FF0000"/>
                </a:solidFill>
              </a:rPr>
              <a:t>Harold rainfall</a:t>
            </a:r>
          </a:p>
        </p:txBody>
      </p:sp>
      <p:sp>
        <p:nvSpPr>
          <p:cNvPr id="28" name="TextBox 27">
            <a:extLst>
              <a:ext uri="{FF2B5EF4-FFF2-40B4-BE49-F238E27FC236}">
                <a16:creationId xmlns:a16="http://schemas.microsoft.com/office/drawing/2014/main" id="{BB18603B-0EFA-6D1B-257A-75CB649B604E}"/>
              </a:ext>
            </a:extLst>
          </p:cNvPr>
          <p:cNvSpPr txBox="1"/>
          <p:nvPr/>
        </p:nvSpPr>
        <p:spPr>
          <a:xfrm>
            <a:off x="8541923" y="1248240"/>
            <a:ext cx="3025017" cy="369332"/>
          </a:xfrm>
          <a:prstGeom prst="rect">
            <a:avLst/>
          </a:prstGeom>
          <a:noFill/>
        </p:spPr>
        <p:txBody>
          <a:bodyPr wrap="square" rtlCol="0">
            <a:spAutoFit/>
          </a:bodyPr>
          <a:lstStyle/>
          <a:p>
            <a:r>
              <a:rPr lang="en-AU" dirty="0">
                <a:solidFill>
                  <a:srgbClr val="FF0000"/>
                </a:solidFill>
              </a:rPr>
              <a:t>Wind risk (track-sensitive)</a:t>
            </a:r>
          </a:p>
        </p:txBody>
      </p:sp>
    </p:spTree>
    <p:extLst>
      <p:ext uri="{BB962C8B-B14F-4D97-AF65-F5344CB8AC3E}">
        <p14:creationId xmlns:p14="http://schemas.microsoft.com/office/powerpoint/2010/main" val="4084917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C868C70C-E5C4-CD47-888C-FCB3373B6D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DA97320-228E-48F3-BCFA-423F983C85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58144" y="566928"/>
            <a:ext cx="1133856" cy="6291072"/>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7" name="Rectangle 26">
            <a:extLst>
              <a:ext uri="{FF2B5EF4-FFF2-40B4-BE49-F238E27FC236}">
                <a16:creationId xmlns:a16="http://schemas.microsoft.com/office/drawing/2014/main" id="{2C9F0975-851A-4FEC-B19A-6EC12C0D54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25072" y="1"/>
            <a:ext cx="566928"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5EE20345-42DD-31B8-6260-16DC3E79C746}"/>
              </a:ext>
            </a:extLst>
          </p:cNvPr>
          <p:cNvSpPr>
            <a:spLocks noGrp="1"/>
          </p:cNvSpPr>
          <p:nvPr>
            <p:ph type="title"/>
          </p:nvPr>
        </p:nvSpPr>
        <p:spPr>
          <a:xfrm>
            <a:off x="758952" y="455613"/>
            <a:ext cx="4767031" cy="1549400"/>
          </a:xfrm>
        </p:spPr>
        <p:txBody>
          <a:bodyPr>
            <a:normAutofit/>
          </a:bodyPr>
          <a:lstStyle/>
          <a:p>
            <a:r>
              <a:rPr lang="en-AU" dirty="0"/>
              <a:t>Distance from Shelter </a:t>
            </a:r>
          </a:p>
        </p:txBody>
      </p:sp>
      <p:sp>
        <p:nvSpPr>
          <p:cNvPr id="11" name="Content Placeholder 10">
            <a:extLst>
              <a:ext uri="{FF2B5EF4-FFF2-40B4-BE49-F238E27FC236}">
                <a16:creationId xmlns:a16="http://schemas.microsoft.com/office/drawing/2014/main" id="{BD3B7BCA-B668-03E8-9B0B-B65762693C14}"/>
              </a:ext>
            </a:extLst>
          </p:cNvPr>
          <p:cNvSpPr>
            <a:spLocks noGrp="1"/>
          </p:cNvSpPr>
          <p:nvPr>
            <p:ph idx="1"/>
          </p:nvPr>
        </p:nvSpPr>
        <p:spPr>
          <a:xfrm>
            <a:off x="758952" y="2160588"/>
            <a:ext cx="4767031" cy="4481372"/>
          </a:xfrm>
        </p:spPr>
        <p:txBody>
          <a:bodyPr>
            <a:normAutofit fontScale="92500" lnSpcReduction="20000"/>
          </a:bodyPr>
          <a:lstStyle/>
          <a:p>
            <a:r>
              <a:rPr lang="en-US" dirty="0"/>
              <a:t>We received a list of emergency shelters such as schools, churches or other sturdy community buildings that were used during TCs Judy and Kevin.</a:t>
            </a:r>
          </a:p>
          <a:p>
            <a:r>
              <a:rPr lang="en-US" dirty="0"/>
              <a:t>We then calculated the distance to nearest shelter for every spot across the country.</a:t>
            </a:r>
          </a:p>
          <a:p>
            <a:r>
              <a:rPr lang="en-US" dirty="0">
                <a:solidFill>
                  <a:srgbClr val="FF0000"/>
                </a:solidFill>
              </a:rPr>
              <a:t>What proportion of people leave their homes to take refuge at a shelter? Does it depend on island?</a:t>
            </a:r>
          </a:p>
          <a:p>
            <a:r>
              <a:rPr lang="en-US" dirty="0">
                <a:solidFill>
                  <a:srgbClr val="FF0000"/>
                </a:solidFill>
              </a:rPr>
              <a:t>What do people living far away from a shelter do?</a:t>
            </a:r>
          </a:p>
        </p:txBody>
      </p:sp>
      <p:pic>
        <p:nvPicPr>
          <p:cNvPr id="3" name="Picture 8">
            <a:extLst>
              <a:ext uri="{FF2B5EF4-FFF2-40B4-BE49-F238E27FC236}">
                <a16:creationId xmlns:a16="http://schemas.microsoft.com/office/drawing/2014/main" id="{9D390CDB-07E7-8BFE-F3DE-A60BC2EEDDE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365309" y="607324"/>
            <a:ext cx="3867278" cy="5485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11955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0247FD0E-C93A-490E-9994-C79DC8977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AF1C3B5-DF89-F8F9-21AC-43254FDA4D37}"/>
              </a:ext>
            </a:extLst>
          </p:cNvPr>
          <p:cNvPicPr>
            <a:picLocks noChangeAspect="1"/>
          </p:cNvPicPr>
          <p:nvPr/>
        </p:nvPicPr>
        <p:blipFill rotWithShape="1">
          <a:blip r:embed="rId2"/>
          <a:srcRect t="9875" r="-1" b="33860"/>
          <a:stretch/>
        </p:blipFill>
        <p:spPr>
          <a:xfrm>
            <a:off x="3048" y="10"/>
            <a:ext cx="12188952" cy="6857990"/>
          </a:xfrm>
          <a:prstGeom prst="rect">
            <a:avLst/>
          </a:prstGeom>
        </p:spPr>
      </p:pic>
      <p:sp>
        <p:nvSpPr>
          <p:cNvPr id="40" name="Rectangle 39">
            <a:extLst>
              <a:ext uri="{FF2B5EF4-FFF2-40B4-BE49-F238E27FC236}">
                <a16:creationId xmlns:a16="http://schemas.microsoft.com/office/drawing/2014/main" id="{1CDD2F19-0AAB-46D2-A7D4-9BD8F7E42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78792" y="-578805"/>
            <a:ext cx="6858003" cy="8015586"/>
          </a:xfrm>
          <a:prstGeom prst="rect">
            <a:avLst/>
          </a:prstGeom>
          <a:gradFill flip="none" rotWithShape="1">
            <a:gsLst>
              <a:gs pos="48000">
                <a:sysClr val="windowText" lastClr="000000">
                  <a:alpha val="30000"/>
                </a:sysClr>
              </a:gs>
              <a:gs pos="85000">
                <a:sysClr val="windowText" lastClr="000000">
                  <a:alpha val="51000"/>
                </a:sysClr>
              </a:gs>
              <a:gs pos="0">
                <a:sysClr val="windowText" lastClr="000000">
                  <a:alpha val="0"/>
                </a:sysClr>
              </a:gs>
            </a:gsLst>
            <a:lin ang="16200000" scaled="1"/>
            <a:tileRect/>
          </a:gradFill>
          <a:ln w="12700" cap="flat" cmpd="sng" algn="ctr">
            <a:noFill/>
            <a:prstDash val="solid"/>
            <a:miter lim="800000"/>
          </a:ln>
          <a:effectLst/>
        </p:spPr>
        <p:style>
          <a:lnRef idx="0">
            <a:scrgbClr r="0" g="0" b="0"/>
          </a:lnRef>
          <a:fillRef idx="0">
            <a:scrgbClr r="0" g="0" b="0"/>
          </a:fillRef>
          <a:effectRef idx="0">
            <a:scrgbClr r="0" g="0" b="0"/>
          </a:effectRef>
          <a:fontRef idx="major"/>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2" name="Title 1">
            <a:extLst>
              <a:ext uri="{FF2B5EF4-FFF2-40B4-BE49-F238E27FC236}">
                <a16:creationId xmlns:a16="http://schemas.microsoft.com/office/drawing/2014/main" id="{526D5084-54AE-BA88-0EF1-CF598CCF15F9}"/>
              </a:ext>
            </a:extLst>
          </p:cNvPr>
          <p:cNvSpPr>
            <a:spLocks noGrp="1"/>
          </p:cNvSpPr>
          <p:nvPr>
            <p:ph type="ctrTitle"/>
          </p:nvPr>
        </p:nvSpPr>
        <p:spPr>
          <a:xfrm>
            <a:off x="1600516" y="1247140"/>
            <a:ext cx="4650160" cy="3450844"/>
          </a:xfrm>
        </p:spPr>
        <p:txBody>
          <a:bodyPr>
            <a:normAutofit/>
          </a:bodyPr>
          <a:lstStyle/>
          <a:p>
            <a:r>
              <a:rPr lang="en-AU">
                <a:solidFill>
                  <a:srgbClr val="FFFFFF"/>
                </a:solidFill>
              </a:rPr>
              <a:t>TC risk in Vanuatu</a:t>
            </a:r>
          </a:p>
        </p:txBody>
      </p:sp>
      <p:sp>
        <p:nvSpPr>
          <p:cNvPr id="3" name="Subtitle 2">
            <a:extLst>
              <a:ext uri="{FF2B5EF4-FFF2-40B4-BE49-F238E27FC236}">
                <a16:creationId xmlns:a16="http://schemas.microsoft.com/office/drawing/2014/main" id="{1D800611-3056-B757-59A7-1EADBDE69AB0}"/>
              </a:ext>
            </a:extLst>
          </p:cNvPr>
          <p:cNvSpPr>
            <a:spLocks noGrp="1"/>
          </p:cNvSpPr>
          <p:nvPr>
            <p:ph type="subTitle" idx="1"/>
          </p:nvPr>
        </p:nvSpPr>
        <p:spPr>
          <a:xfrm>
            <a:off x="1600515" y="4818126"/>
            <a:ext cx="4959807" cy="1268984"/>
          </a:xfrm>
        </p:spPr>
        <p:txBody>
          <a:bodyPr>
            <a:normAutofit/>
          </a:bodyPr>
          <a:lstStyle/>
          <a:p>
            <a:r>
              <a:rPr lang="en-AU">
                <a:solidFill>
                  <a:srgbClr val="FFFFFF"/>
                </a:solidFill>
              </a:rPr>
              <a:t>Comparing estimated risk to real-world impacts</a:t>
            </a:r>
          </a:p>
        </p:txBody>
      </p:sp>
      <p:sp>
        <p:nvSpPr>
          <p:cNvPr id="41" name="Rectangle 40">
            <a:extLst>
              <a:ext uri="{FF2B5EF4-FFF2-40B4-BE49-F238E27FC236}">
                <a16:creationId xmlns:a16="http://schemas.microsoft.com/office/drawing/2014/main" id="{AD77B2DF-AF44-4996-BBFD-5DF9162BE4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FF6BECB9-A7FC-400F-8502-97A13BB87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02898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C868C70C-E5C4-CD47-888C-FCB3373B6D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DA97320-228E-48F3-BCFA-423F983C85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66928"/>
            <a:ext cx="1133856" cy="6291072"/>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7" name="Rectangle 26">
            <a:extLst>
              <a:ext uri="{FF2B5EF4-FFF2-40B4-BE49-F238E27FC236}">
                <a16:creationId xmlns:a16="http://schemas.microsoft.com/office/drawing/2014/main" id="{2C9F0975-851A-4FEC-B19A-6EC12C0D54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566928"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5EE20345-42DD-31B8-6260-16DC3E79C746}"/>
              </a:ext>
            </a:extLst>
          </p:cNvPr>
          <p:cNvSpPr>
            <a:spLocks noGrp="1"/>
          </p:cNvSpPr>
          <p:nvPr>
            <p:ph type="title"/>
          </p:nvPr>
        </p:nvSpPr>
        <p:spPr>
          <a:xfrm>
            <a:off x="6372402" y="455363"/>
            <a:ext cx="4701998" cy="619812"/>
          </a:xfrm>
        </p:spPr>
        <p:txBody>
          <a:bodyPr>
            <a:normAutofit/>
          </a:bodyPr>
          <a:lstStyle/>
          <a:p>
            <a:r>
              <a:rPr lang="en-AU" sz="2800" dirty="0"/>
              <a:t>Economic indicators</a:t>
            </a:r>
          </a:p>
        </p:txBody>
      </p:sp>
      <p:sp>
        <p:nvSpPr>
          <p:cNvPr id="11" name="Content Placeholder 10">
            <a:extLst>
              <a:ext uri="{FF2B5EF4-FFF2-40B4-BE49-F238E27FC236}">
                <a16:creationId xmlns:a16="http://schemas.microsoft.com/office/drawing/2014/main" id="{BD3B7BCA-B668-03E8-9B0B-B65762693C14}"/>
              </a:ext>
            </a:extLst>
          </p:cNvPr>
          <p:cNvSpPr>
            <a:spLocks noGrp="1"/>
          </p:cNvSpPr>
          <p:nvPr>
            <p:ph idx="1"/>
          </p:nvPr>
        </p:nvSpPr>
        <p:spPr>
          <a:xfrm>
            <a:off x="6372402" y="1235947"/>
            <a:ext cx="5283686" cy="4850221"/>
          </a:xfrm>
        </p:spPr>
        <p:txBody>
          <a:bodyPr>
            <a:normAutofit/>
          </a:bodyPr>
          <a:lstStyle/>
          <a:p>
            <a:pPr>
              <a:lnSpc>
                <a:spcPct val="100000"/>
              </a:lnSpc>
            </a:pPr>
            <a:r>
              <a:rPr lang="en-US" sz="1800" dirty="0"/>
              <a:t>In our study, we assumed that </a:t>
            </a:r>
            <a:r>
              <a:rPr lang="en-US" sz="1800" b="1" dirty="0"/>
              <a:t>people whose main income source was from a salary or wage was less vulnerable </a:t>
            </a:r>
            <a:r>
              <a:rPr lang="en-US" sz="1800" dirty="0"/>
              <a:t>than those with incomes through other means (e.g. farming/fishing, selling crafts, etc.)</a:t>
            </a:r>
          </a:p>
          <a:p>
            <a:pPr>
              <a:lnSpc>
                <a:spcPct val="100000"/>
              </a:lnSpc>
            </a:pPr>
            <a:r>
              <a:rPr lang="en-US" sz="1800" dirty="0">
                <a:solidFill>
                  <a:srgbClr val="FF0000"/>
                </a:solidFill>
              </a:rPr>
              <a:t>Is this true?</a:t>
            </a:r>
          </a:p>
          <a:p>
            <a:pPr marL="0" indent="0">
              <a:lnSpc>
                <a:spcPct val="100000"/>
              </a:lnSpc>
              <a:buNone/>
            </a:pPr>
            <a:endParaRPr lang="en-US" sz="1800" dirty="0"/>
          </a:p>
          <a:p>
            <a:pPr>
              <a:lnSpc>
                <a:spcPct val="100000"/>
              </a:lnSpc>
            </a:pPr>
            <a:r>
              <a:rPr lang="en-US" sz="1800" dirty="0"/>
              <a:t>Ideally, we would have a better indicator wealth. </a:t>
            </a:r>
            <a:r>
              <a:rPr lang="en-US" sz="1800" b="1" dirty="0"/>
              <a:t>The assumption is those with more money can recover faster than those with less.</a:t>
            </a:r>
          </a:p>
          <a:p>
            <a:pPr>
              <a:lnSpc>
                <a:spcPct val="100000"/>
              </a:lnSpc>
            </a:pPr>
            <a:r>
              <a:rPr lang="en-US" sz="1800" dirty="0">
                <a:solidFill>
                  <a:srgbClr val="FF0000"/>
                </a:solidFill>
              </a:rPr>
              <a:t>Has there been a survey or study on the distribution of wealth throughout the country?</a:t>
            </a:r>
          </a:p>
        </p:txBody>
      </p:sp>
      <p:pic>
        <p:nvPicPr>
          <p:cNvPr id="3" name="Picture 10">
            <a:extLst>
              <a:ext uri="{FF2B5EF4-FFF2-40B4-BE49-F238E27FC236}">
                <a16:creationId xmlns:a16="http://schemas.microsoft.com/office/drawing/2014/main" id="{FB77E08D-CF4E-8E2D-81A4-514F5DCC096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93500" y="565154"/>
            <a:ext cx="3897008" cy="5527672"/>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10">
            <a:extLst>
              <a:ext uri="{FF2B5EF4-FFF2-40B4-BE49-F238E27FC236}">
                <a16:creationId xmlns:a16="http://schemas.microsoft.com/office/drawing/2014/main" id="{CD56E937-87BB-85CE-92DB-90017004CD25}"/>
              </a:ext>
            </a:extLst>
          </p:cNvPr>
          <p:cNvSpPr txBox="1">
            <a:spLocks/>
          </p:cNvSpPr>
          <p:nvPr/>
        </p:nvSpPr>
        <p:spPr>
          <a:xfrm>
            <a:off x="6401494" y="5718106"/>
            <a:ext cx="5606286" cy="1139894"/>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200"/>
              </a:spcBef>
              <a:buClr>
                <a:schemeClr val="accent1"/>
              </a:buClr>
              <a:buFont typeface="Arial" panose="020B0604020202020204" pitchFamily="34" charset="0"/>
              <a:buChar char="•"/>
              <a:defRPr sz="2200" kern="1200">
                <a:solidFill>
                  <a:schemeClr val="tx1"/>
                </a:solidFill>
                <a:latin typeface="+mn-lt"/>
                <a:ea typeface="+mn-ea"/>
                <a:cs typeface="+mn-cs"/>
              </a:defRPr>
            </a:lvl1pPr>
            <a:lvl2pPr marL="457200" indent="-228600" algn="l" defTabSz="914400" rtl="0" eaLnBrk="1" latinLnBrk="0" hangingPunct="1">
              <a:lnSpc>
                <a:spcPct val="110000"/>
              </a:lnSpc>
              <a:spcBef>
                <a:spcPts val="600"/>
              </a:spcBef>
              <a:buClr>
                <a:schemeClr val="accent1"/>
              </a:buClr>
              <a:buFont typeface="Arial" panose="020B0604020202020204" pitchFamily="34" charset="0"/>
              <a:buChar char="•"/>
              <a:defRPr sz="1900" kern="1200">
                <a:solidFill>
                  <a:schemeClr val="tx1"/>
                </a:solidFill>
                <a:latin typeface="+mn-lt"/>
                <a:ea typeface="+mn-ea"/>
                <a:cs typeface="+mn-cs"/>
              </a:defRPr>
            </a:lvl2pPr>
            <a:lvl3pPr marL="685800" indent="-228600" algn="l" defTabSz="914400" rtl="0" eaLnBrk="1" latinLnBrk="0" hangingPunct="1">
              <a:lnSpc>
                <a:spcPct val="110000"/>
              </a:lnSpc>
              <a:spcBef>
                <a:spcPts val="600"/>
              </a:spcBef>
              <a:buClr>
                <a:schemeClr val="accent1"/>
              </a:buClr>
              <a:buFont typeface="Arial" panose="020B0604020202020204" pitchFamily="34" charset="0"/>
              <a:buChar char="•"/>
              <a:defRPr sz="1700" kern="1200">
                <a:solidFill>
                  <a:schemeClr val="tx1"/>
                </a:solidFill>
                <a:latin typeface="+mn-lt"/>
                <a:ea typeface="+mn-ea"/>
                <a:cs typeface="+mn-cs"/>
              </a:defRPr>
            </a:lvl3pPr>
            <a:lvl4pPr marL="914400" indent="-228600" algn="l" defTabSz="914400" rtl="0" eaLnBrk="1" latinLnBrk="0" hangingPunct="1">
              <a:lnSpc>
                <a:spcPct val="110000"/>
              </a:lnSpc>
              <a:spcBef>
                <a:spcPts val="600"/>
              </a:spcBef>
              <a:buClr>
                <a:schemeClr val="accent1"/>
              </a:buClr>
              <a:buFont typeface="Arial" panose="020B0604020202020204" pitchFamily="34" charset="0"/>
              <a:buChar char="•"/>
              <a:defRPr sz="1500" kern="1200">
                <a:solidFill>
                  <a:schemeClr val="tx1"/>
                </a:solidFill>
                <a:latin typeface="+mn-lt"/>
                <a:ea typeface="+mn-ea"/>
                <a:cs typeface="+mn-cs"/>
              </a:defRPr>
            </a:lvl4pPr>
            <a:lvl5pPr marL="1143000" indent="-228600" algn="l" defTabSz="914400" rtl="0" eaLnBrk="1" latinLnBrk="0" hangingPunct="1">
              <a:lnSpc>
                <a:spcPct val="110000"/>
              </a:lnSpc>
              <a:spcBef>
                <a:spcPts val="600"/>
              </a:spcBef>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b="1" i="1" dirty="0">
              <a:solidFill>
                <a:srgbClr val="FF0000"/>
              </a:solidFill>
            </a:endParaRPr>
          </a:p>
        </p:txBody>
      </p:sp>
    </p:spTree>
    <p:extLst>
      <p:ext uri="{BB962C8B-B14F-4D97-AF65-F5344CB8AC3E}">
        <p14:creationId xmlns:p14="http://schemas.microsoft.com/office/powerpoint/2010/main" val="825913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868C70C-E5C4-CD47-888C-FCB3373B6D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7D40D60-A371-3746-AE79-A8A0DA64CD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25EC29A-9786-924D-875A-91FAF9B126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E20345-42DD-31B8-6260-16DC3E79C746}"/>
              </a:ext>
            </a:extLst>
          </p:cNvPr>
          <p:cNvSpPr>
            <a:spLocks noGrp="1"/>
          </p:cNvSpPr>
          <p:nvPr>
            <p:ph type="title"/>
          </p:nvPr>
        </p:nvSpPr>
        <p:spPr>
          <a:xfrm>
            <a:off x="1717866" y="527951"/>
            <a:ext cx="3853829" cy="1022592"/>
          </a:xfrm>
        </p:spPr>
        <p:txBody>
          <a:bodyPr>
            <a:noAutofit/>
          </a:bodyPr>
          <a:lstStyle/>
          <a:p>
            <a:r>
              <a:rPr lang="en-AU" sz="2800" dirty="0"/>
              <a:t>What are the most valued assets?</a:t>
            </a:r>
          </a:p>
        </p:txBody>
      </p:sp>
      <p:sp>
        <p:nvSpPr>
          <p:cNvPr id="11" name="Content Placeholder 10">
            <a:extLst>
              <a:ext uri="{FF2B5EF4-FFF2-40B4-BE49-F238E27FC236}">
                <a16:creationId xmlns:a16="http://schemas.microsoft.com/office/drawing/2014/main" id="{BD3B7BCA-B668-03E8-9B0B-B65762693C14}"/>
              </a:ext>
            </a:extLst>
          </p:cNvPr>
          <p:cNvSpPr>
            <a:spLocks noGrp="1"/>
          </p:cNvSpPr>
          <p:nvPr>
            <p:ph idx="1"/>
          </p:nvPr>
        </p:nvSpPr>
        <p:spPr>
          <a:xfrm>
            <a:off x="1509843" y="1931945"/>
            <a:ext cx="8123704" cy="2272326"/>
          </a:xfrm>
        </p:spPr>
        <p:txBody>
          <a:bodyPr>
            <a:normAutofit/>
          </a:bodyPr>
          <a:lstStyle/>
          <a:p>
            <a:r>
              <a:rPr lang="en-US" dirty="0"/>
              <a:t>In our study, we looked at </a:t>
            </a:r>
            <a:r>
              <a:rPr lang="en-US" b="1" dirty="0"/>
              <a:t>people, houses and roads </a:t>
            </a:r>
            <a:r>
              <a:rPr lang="en-US" dirty="0"/>
              <a:t>as important valued assets that we want to know the risk to.</a:t>
            </a:r>
          </a:p>
          <a:p>
            <a:r>
              <a:rPr lang="en-US" dirty="0">
                <a:solidFill>
                  <a:srgbClr val="FF0000"/>
                </a:solidFill>
              </a:rPr>
              <a:t>What is considered the most important asset to reduce the risk to? </a:t>
            </a:r>
            <a:r>
              <a:rPr lang="en-US" b="1" dirty="0">
                <a:solidFill>
                  <a:srgbClr val="FF0000"/>
                </a:solidFill>
              </a:rPr>
              <a:t>What other assets would you add </a:t>
            </a:r>
            <a:r>
              <a:rPr lang="en-US" dirty="0">
                <a:solidFill>
                  <a:srgbClr val="FF0000"/>
                </a:solidFill>
              </a:rPr>
              <a:t>to a future assessment?</a:t>
            </a:r>
          </a:p>
        </p:txBody>
      </p:sp>
    </p:spTree>
    <p:extLst>
      <p:ext uri="{BB962C8B-B14F-4D97-AF65-F5344CB8AC3E}">
        <p14:creationId xmlns:p14="http://schemas.microsoft.com/office/powerpoint/2010/main" val="26075485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D03A0B2-4A2F-D846-A5E6-FB7CB9A031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375492"/>
            <a:ext cx="2770698" cy="5482505"/>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2" name="Rectangle 11">
            <a:extLst>
              <a:ext uri="{FF2B5EF4-FFF2-40B4-BE49-F238E27FC236}">
                <a16:creationId xmlns:a16="http://schemas.microsoft.com/office/drawing/2014/main" id="{7F573F1D-73A7-FB41-BCAD-FC9AA7DEF4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1373567"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useBgFill="1">
        <p:nvSpPr>
          <p:cNvPr id="14" name="Rectangle 13">
            <a:extLst>
              <a:ext uri="{FF2B5EF4-FFF2-40B4-BE49-F238E27FC236}">
                <a16:creationId xmlns:a16="http://schemas.microsoft.com/office/drawing/2014/main" id="{A88F843D-1C1B-C740-AC27-E3238D0F5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21C8291-E3D5-4240-8FF4-E5213CBCC4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5953" y="1375495"/>
            <a:ext cx="1133856" cy="5482505"/>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8" name="Rectangle 17">
            <a:extLst>
              <a:ext uri="{FF2B5EF4-FFF2-40B4-BE49-F238E27FC236}">
                <a16:creationId xmlns:a16="http://schemas.microsoft.com/office/drawing/2014/main" id="{08B44AFE-C181-7047-8CC9-CA00BD385E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1146" y="1"/>
            <a:ext cx="566928"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25B24D33-7A16-D9AC-7638-86E7E3940343}"/>
              </a:ext>
            </a:extLst>
          </p:cNvPr>
          <p:cNvSpPr>
            <a:spLocks noGrp="1"/>
          </p:cNvSpPr>
          <p:nvPr>
            <p:ph type="title"/>
          </p:nvPr>
        </p:nvSpPr>
        <p:spPr>
          <a:xfrm>
            <a:off x="8016858" y="1247140"/>
            <a:ext cx="3609982" cy="3450844"/>
          </a:xfrm>
        </p:spPr>
        <p:txBody>
          <a:bodyPr vert="horz" lIns="91440" tIns="45720" rIns="91440" bIns="45720" rtlCol="0" anchor="t">
            <a:normAutofit/>
          </a:bodyPr>
          <a:lstStyle/>
          <a:p>
            <a:pPr>
              <a:lnSpc>
                <a:spcPct val="90000"/>
              </a:lnSpc>
            </a:pPr>
            <a:r>
              <a:rPr lang="en-US" sz="2300" i="0" dirty="0">
                <a:effectLst/>
                <a:highlight>
                  <a:srgbClr val="FFFFFF"/>
                </a:highlight>
              </a:rPr>
              <a:t>Do, C., Kuleshov, Y., Choy, S. and Sun, C., 2024. Evaluating Tropical Cyclone-Induced Flood and Surge Risks for Vanuatu by Assessing Location Hazard Susceptibility. </a:t>
            </a:r>
            <a:r>
              <a:rPr lang="en-US" sz="2300" i="1" dirty="0">
                <a:effectLst/>
                <a:highlight>
                  <a:srgbClr val="FFFFFF"/>
                </a:highlight>
              </a:rPr>
              <a:t>Remote Sensing</a:t>
            </a:r>
            <a:r>
              <a:rPr lang="en-US" sz="2300" i="0" dirty="0">
                <a:effectLst/>
                <a:highlight>
                  <a:srgbClr val="FFFFFF"/>
                </a:highlight>
              </a:rPr>
              <a:t>, </a:t>
            </a:r>
            <a:r>
              <a:rPr lang="en-US" sz="2300" i="1" dirty="0">
                <a:effectLst/>
                <a:highlight>
                  <a:srgbClr val="FFFFFF"/>
                </a:highlight>
              </a:rPr>
              <a:t>16</a:t>
            </a:r>
            <a:r>
              <a:rPr lang="en-US" sz="2300" i="0" dirty="0">
                <a:effectLst/>
                <a:highlight>
                  <a:srgbClr val="FFFFFF"/>
                </a:highlight>
              </a:rPr>
              <a:t>(11), p.1890.</a:t>
            </a:r>
            <a:endParaRPr lang="en-US" sz="2300" dirty="0"/>
          </a:p>
        </p:txBody>
      </p:sp>
      <p:sp>
        <p:nvSpPr>
          <p:cNvPr id="3" name="Text Placeholder 2">
            <a:extLst>
              <a:ext uri="{FF2B5EF4-FFF2-40B4-BE49-F238E27FC236}">
                <a16:creationId xmlns:a16="http://schemas.microsoft.com/office/drawing/2014/main" id="{EC220876-D61E-1A5E-CE9D-45C8AFC8AF40}"/>
              </a:ext>
            </a:extLst>
          </p:cNvPr>
          <p:cNvSpPr>
            <a:spLocks noGrp="1"/>
          </p:cNvSpPr>
          <p:nvPr>
            <p:ph type="body" idx="1"/>
          </p:nvPr>
        </p:nvSpPr>
        <p:spPr>
          <a:xfrm>
            <a:off x="8016858" y="4818126"/>
            <a:ext cx="3609982" cy="1268984"/>
          </a:xfrm>
        </p:spPr>
        <p:txBody>
          <a:bodyPr vert="horz" lIns="91440" tIns="45720" rIns="91440" bIns="45720" rtlCol="0" anchor="b">
            <a:normAutofit/>
          </a:bodyPr>
          <a:lstStyle/>
          <a:p>
            <a:r>
              <a:rPr lang="en-US" b="1" i="0" u="sng">
                <a:solidFill>
                  <a:schemeClr val="tx1"/>
                </a:solidFill>
                <a:effectLst/>
                <a:highlight>
                  <a:srgbClr val="FFFFFF"/>
                </a:highlight>
                <a:hlinkClick r:id="rId2"/>
              </a:rPr>
              <a:t>https://doi.org/10.3390/rs16111890</a:t>
            </a:r>
            <a:endParaRPr lang="en-US">
              <a:solidFill>
                <a:schemeClr val="tx1"/>
              </a:solidFill>
            </a:endParaRPr>
          </a:p>
        </p:txBody>
      </p:sp>
      <p:pic>
        <p:nvPicPr>
          <p:cNvPr id="5" name="Picture 4">
            <a:extLst>
              <a:ext uri="{FF2B5EF4-FFF2-40B4-BE49-F238E27FC236}">
                <a16:creationId xmlns:a16="http://schemas.microsoft.com/office/drawing/2014/main" id="{458EB826-ADA9-9D4F-FBE6-3569E2CD7854}"/>
              </a:ext>
            </a:extLst>
          </p:cNvPr>
          <p:cNvPicPr>
            <a:picLocks noChangeAspect="1"/>
          </p:cNvPicPr>
          <p:nvPr/>
        </p:nvPicPr>
        <p:blipFill>
          <a:blip r:embed="rId3"/>
          <a:stretch>
            <a:fillRect/>
          </a:stretch>
        </p:blipFill>
        <p:spPr>
          <a:xfrm>
            <a:off x="781399" y="1575712"/>
            <a:ext cx="4971087" cy="4188140"/>
          </a:xfrm>
          <a:prstGeom prst="rect">
            <a:avLst/>
          </a:prstGeom>
        </p:spPr>
      </p:pic>
    </p:spTree>
    <p:extLst>
      <p:ext uri="{BB962C8B-B14F-4D97-AF65-F5344CB8AC3E}">
        <p14:creationId xmlns:p14="http://schemas.microsoft.com/office/powerpoint/2010/main" val="20361234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D03A0B2-4A2F-D846-A5E6-FB7CB9A031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375492"/>
            <a:ext cx="2770698" cy="5482505"/>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4" name="Rectangle 23">
            <a:extLst>
              <a:ext uri="{FF2B5EF4-FFF2-40B4-BE49-F238E27FC236}">
                <a16:creationId xmlns:a16="http://schemas.microsoft.com/office/drawing/2014/main" id="{7F573F1D-73A7-FB41-BCAD-FC9AA7DEF4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1373567"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useBgFill="1">
        <p:nvSpPr>
          <p:cNvPr id="26" name="Rectangle 25">
            <a:extLst>
              <a:ext uri="{FF2B5EF4-FFF2-40B4-BE49-F238E27FC236}">
                <a16:creationId xmlns:a16="http://schemas.microsoft.com/office/drawing/2014/main" id="{A88F843D-1C1B-C740-AC27-E3238D0F5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297564-1F6D-33EE-F37C-8937016EED2F}"/>
              </a:ext>
            </a:extLst>
          </p:cNvPr>
          <p:cNvSpPr>
            <a:spLocks noGrp="1"/>
          </p:cNvSpPr>
          <p:nvPr>
            <p:ph type="title"/>
          </p:nvPr>
        </p:nvSpPr>
        <p:spPr>
          <a:xfrm>
            <a:off x="8018633" y="1247140"/>
            <a:ext cx="3608208" cy="3450844"/>
          </a:xfrm>
        </p:spPr>
        <p:txBody>
          <a:bodyPr vert="horz" lIns="91440" tIns="45720" rIns="91440" bIns="45720" rtlCol="0" anchor="t">
            <a:normAutofit/>
          </a:bodyPr>
          <a:lstStyle/>
          <a:p>
            <a:r>
              <a:rPr lang="en-US" sz="4800" dirty="0"/>
              <a:t>Thank You!</a:t>
            </a:r>
          </a:p>
        </p:txBody>
      </p:sp>
      <p:sp>
        <p:nvSpPr>
          <p:cNvPr id="3" name="Text Placeholder 2">
            <a:extLst>
              <a:ext uri="{FF2B5EF4-FFF2-40B4-BE49-F238E27FC236}">
                <a16:creationId xmlns:a16="http://schemas.microsoft.com/office/drawing/2014/main" id="{D2BA660F-61F2-84E0-7E40-F9E3BD4774E0}"/>
              </a:ext>
            </a:extLst>
          </p:cNvPr>
          <p:cNvSpPr>
            <a:spLocks noGrp="1"/>
          </p:cNvSpPr>
          <p:nvPr>
            <p:ph type="body" idx="1"/>
          </p:nvPr>
        </p:nvSpPr>
        <p:spPr>
          <a:xfrm>
            <a:off x="8018633" y="4818126"/>
            <a:ext cx="3608208" cy="1268984"/>
          </a:xfrm>
        </p:spPr>
        <p:txBody>
          <a:bodyPr vert="horz" lIns="91440" tIns="45720" rIns="91440" bIns="45720" rtlCol="0" anchor="b">
            <a:normAutofit/>
          </a:bodyPr>
          <a:lstStyle/>
          <a:p>
            <a:pPr>
              <a:lnSpc>
                <a:spcPct val="100000"/>
              </a:lnSpc>
            </a:pPr>
            <a:r>
              <a:rPr lang="en-US" dirty="0">
                <a:solidFill>
                  <a:schemeClr val="tx1"/>
                </a:solidFill>
              </a:rPr>
              <a:t>If you have any ideas of better data to use, please let us know.</a:t>
            </a:r>
            <a:endParaRPr lang="en-US">
              <a:solidFill>
                <a:schemeClr val="tx1"/>
              </a:solidFill>
            </a:endParaRPr>
          </a:p>
        </p:txBody>
      </p:sp>
      <p:pic>
        <p:nvPicPr>
          <p:cNvPr id="5" name="Picture 4">
            <a:extLst>
              <a:ext uri="{FF2B5EF4-FFF2-40B4-BE49-F238E27FC236}">
                <a16:creationId xmlns:a16="http://schemas.microsoft.com/office/drawing/2014/main" id="{0F7076A1-6978-6A5C-3AA7-E1CC66EA8B0C}"/>
              </a:ext>
            </a:extLst>
          </p:cNvPr>
          <p:cNvPicPr>
            <a:picLocks noChangeAspect="1"/>
          </p:cNvPicPr>
          <p:nvPr/>
        </p:nvPicPr>
        <p:blipFill rotWithShape="1">
          <a:blip r:embed="rId2"/>
          <a:srcRect t="8027" r="-2" b="-2"/>
          <a:stretch/>
        </p:blipFill>
        <p:spPr>
          <a:xfrm>
            <a:off x="-1" y="10"/>
            <a:ext cx="7456513" cy="6857990"/>
          </a:xfrm>
          <a:custGeom>
            <a:avLst/>
            <a:gdLst/>
            <a:ahLst/>
            <a:cxnLst/>
            <a:rect l="l" t="t" r="r" b="b"/>
            <a:pathLst>
              <a:path w="7456513" h="6858000">
                <a:moveTo>
                  <a:pt x="0" y="0"/>
                </a:moveTo>
                <a:lnTo>
                  <a:pt x="6059386" y="0"/>
                </a:lnTo>
                <a:lnTo>
                  <a:pt x="6059386" y="1375489"/>
                </a:lnTo>
                <a:lnTo>
                  <a:pt x="7456513" y="1375489"/>
                </a:lnTo>
                <a:lnTo>
                  <a:pt x="7456513" y="6858000"/>
                </a:lnTo>
                <a:lnTo>
                  <a:pt x="0" y="6858000"/>
                </a:lnTo>
                <a:close/>
              </a:path>
            </a:pathLst>
          </a:custGeom>
        </p:spPr>
      </p:pic>
      <p:sp>
        <p:nvSpPr>
          <p:cNvPr id="28" name="Rectangle 27">
            <a:extLst>
              <a:ext uri="{FF2B5EF4-FFF2-40B4-BE49-F238E27FC236}">
                <a16:creationId xmlns:a16="http://schemas.microsoft.com/office/drawing/2014/main" id="{A21C8291-E3D5-4240-8FF4-E5213CBCC4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85818" y="1375492"/>
            <a:ext cx="2770698" cy="5482505"/>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0" name="Rectangle 29">
            <a:extLst>
              <a:ext uri="{FF2B5EF4-FFF2-40B4-BE49-F238E27FC236}">
                <a16:creationId xmlns:a16="http://schemas.microsoft.com/office/drawing/2014/main" id="{08B44AFE-C181-7047-8CC9-CA00BD385E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85818" y="-3"/>
            <a:ext cx="1373567"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Tree>
    <p:extLst>
      <p:ext uri="{BB962C8B-B14F-4D97-AF65-F5344CB8AC3E}">
        <p14:creationId xmlns:p14="http://schemas.microsoft.com/office/powerpoint/2010/main" val="27864135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2D03A0B2-4A2F-D846-A5E6-FB7CB9A031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375492"/>
            <a:ext cx="2770698" cy="5482505"/>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7" name="Rectangle 36">
            <a:extLst>
              <a:ext uri="{FF2B5EF4-FFF2-40B4-BE49-F238E27FC236}">
                <a16:creationId xmlns:a16="http://schemas.microsoft.com/office/drawing/2014/main" id="{7F573F1D-73A7-FB41-BCAD-FC9AA7DEF4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1373567"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useBgFill="1">
        <p:nvSpPr>
          <p:cNvPr id="38" name="Rectangle 37">
            <a:extLst>
              <a:ext uri="{FF2B5EF4-FFF2-40B4-BE49-F238E27FC236}">
                <a16:creationId xmlns:a16="http://schemas.microsoft.com/office/drawing/2014/main" id="{0247FD0E-C93A-490E-9994-C79DC8977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6AEE6CA-5AFE-AEFA-E3F2-88806826D32E}"/>
              </a:ext>
            </a:extLst>
          </p:cNvPr>
          <p:cNvPicPr>
            <a:picLocks noChangeAspect="1"/>
          </p:cNvPicPr>
          <p:nvPr/>
        </p:nvPicPr>
        <p:blipFill rotWithShape="1">
          <a:blip r:embed="rId2"/>
          <a:srcRect t="17863" r="-1" b="-1"/>
          <a:stretch/>
        </p:blipFill>
        <p:spPr>
          <a:xfrm>
            <a:off x="3048" y="10"/>
            <a:ext cx="12188952" cy="6857990"/>
          </a:xfrm>
          <a:prstGeom prst="rect">
            <a:avLst/>
          </a:prstGeom>
        </p:spPr>
      </p:pic>
      <p:sp>
        <p:nvSpPr>
          <p:cNvPr id="39" name="Rectangle 38">
            <a:extLst>
              <a:ext uri="{FF2B5EF4-FFF2-40B4-BE49-F238E27FC236}">
                <a16:creationId xmlns:a16="http://schemas.microsoft.com/office/drawing/2014/main" id="{1CDD2F19-0AAB-46D2-A7D4-9BD8F7E42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78792" y="-578805"/>
            <a:ext cx="6858003" cy="8015586"/>
          </a:xfrm>
          <a:prstGeom prst="rect">
            <a:avLst/>
          </a:prstGeom>
          <a:gradFill flip="none" rotWithShape="1">
            <a:gsLst>
              <a:gs pos="48000">
                <a:sysClr val="windowText" lastClr="000000">
                  <a:alpha val="30000"/>
                </a:sysClr>
              </a:gs>
              <a:gs pos="85000">
                <a:sysClr val="windowText" lastClr="000000">
                  <a:alpha val="51000"/>
                </a:sysClr>
              </a:gs>
              <a:gs pos="0">
                <a:sysClr val="windowText" lastClr="000000">
                  <a:alpha val="0"/>
                </a:sysClr>
              </a:gs>
            </a:gsLst>
            <a:lin ang="16200000" scaled="1"/>
            <a:tileRect/>
          </a:gradFill>
          <a:ln w="12700" cap="flat" cmpd="sng" algn="ctr">
            <a:noFill/>
            <a:prstDash val="solid"/>
            <a:miter lim="800000"/>
          </a:ln>
          <a:effectLst/>
        </p:spPr>
        <p:style>
          <a:lnRef idx="0">
            <a:scrgbClr r="0" g="0" b="0"/>
          </a:lnRef>
          <a:fillRef idx="0">
            <a:scrgbClr r="0" g="0" b="0"/>
          </a:fillRef>
          <a:effectRef idx="0">
            <a:scrgbClr r="0" g="0" b="0"/>
          </a:effectRef>
          <a:fontRef idx="major"/>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2" name="Title 1">
            <a:extLst>
              <a:ext uri="{FF2B5EF4-FFF2-40B4-BE49-F238E27FC236}">
                <a16:creationId xmlns:a16="http://schemas.microsoft.com/office/drawing/2014/main" id="{F159B315-13FA-C2DC-08E9-4425BFF22A3D}"/>
              </a:ext>
            </a:extLst>
          </p:cNvPr>
          <p:cNvSpPr>
            <a:spLocks noGrp="1"/>
          </p:cNvSpPr>
          <p:nvPr>
            <p:ph type="title"/>
          </p:nvPr>
        </p:nvSpPr>
        <p:spPr>
          <a:xfrm>
            <a:off x="1600516" y="1247140"/>
            <a:ext cx="4650160" cy="3450844"/>
          </a:xfrm>
        </p:spPr>
        <p:txBody>
          <a:bodyPr vert="horz" lIns="91440" tIns="45720" rIns="91440" bIns="45720" rtlCol="0" anchor="t">
            <a:normAutofit/>
          </a:bodyPr>
          <a:lstStyle/>
          <a:p>
            <a:r>
              <a:rPr lang="en-US" sz="6000" dirty="0">
                <a:solidFill>
                  <a:srgbClr val="FFFFFF"/>
                </a:solidFill>
              </a:rPr>
              <a:t>Discussion summary</a:t>
            </a:r>
          </a:p>
        </p:txBody>
      </p:sp>
      <p:sp>
        <p:nvSpPr>
          <p:cNvPr id="3" name="Text Placeholder 2">
            <a:extLst>
              <a:ext uri="{FF2B5EF4-FFF2-40B4-BE49-F238E27FC236}">
                <a16:creationId xmlns:a16="http://schemas.microsoft.com/office/drawing/2014/main" id="{E449DB68-525D-3486-7B36-D64FF73D2DD6}"/>
              </a:ext>
            </a:extLst>
          </p:cNvPr>
          <p:cNvSpPr>
            <a:spLocks noGrp="1"/>
          </p:cNvSpPr>
          <p:nvPr>
            <p:ph type="body" idx="1"/>
          </p:nvPr>
        </p:nvSpPr>
        <p:spPr>
          <a:xfrm>
            <a:off x="1600515" y="4818126"/>
            <a:ext cx="4959807" cy="1268984"/>
          </a:xfrm>
        </p:spPr>
        <p:txBody>
          <a:bodyPr vert="horz" lIns="91440" tIns="45720" rIns="91440" bIns="45720" rtlCol="0" anchor="b">
            <a:normAutofit/>
          </a:bodyPr>
          <a:lstStyle/>
          <a:p>
            <a:r>
              <a:rPr lang="en-US" dirty="0">
                <a:solidFill>
                  <a:srgbClr val="FFFFFF"/>
                </a:solidFill>
              </a:rPr>
              <a:t>Feedback and responses</a:t>
            </a:r>
          </a:p>
        </p:txBody>
      </p:sp>
      <p:sp>
        <p:nvSpPr>
          <p:cNvPr id="40" name="Rectangle 39">
            <a:extLst>
              <a:ext uri="{FF2B5EF4-FFF2-40B4-BE49-F238E27FC236}">
                <a16:creationId xmlns:a16="http://schemas.microsoft.com/office/drawing/2014/main" id="{AD77B2DF-AF44-4996-BBFD-5DF9162BE4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F6BECB9-A7FC-400F-8502-97A13BB87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09567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AE84394-2F51-3D62-8B45-CCFF0122DAD1}"/>
              </a:ext>
            </a:extLst>
          </p:cNvPr>
          <p:cNvSpPr/>
          <p:nvPr/>
        </p:nvSpPr>
        <p:spPr>
          <a:xfrm>
            <a:off x="-1" y="1"/>
            <a:ext cx="12192001" cy="6858000"/>
          </a:xfrm>
          <a:prstGeom prst="rect">
            <a:avLst/>
          </a:prstGeom>
          <a:solidFill>
            <a:schemeClr val="bg2">
              <a:lumMod val="8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AU"/>
          </a:p>
        </p:txBody>
      </p:sp>
      <p:sp>
        <p:nvSpPr>
          <p:cNvPr id="7" name="Title 1">
            <a:extLst>
              <a:ext uri="{FF2B5EF4-FFF2-40B4-BE49-F238E27FC236}">
                <a16:creationId xmlns:a16="http://schemas.microsoft.com/office/drawing/2014/main" id="{D51E88D4-E47E-A30A-986D-4C49718767B6}"/>
              </a:ext>
            </a:extLst>
          </p:cNvPr>
          <p:cNvSpPr txBox="1">
            <a:spLocks/>
          </p:cNvSpPr>
          <p:nvPr/>
        </p:nvSpPr>
        <p:spPr>
          <a:xfrm>
            <a:off x="1587710" y="455362"/>
            <a:ext cx="9486690" cy="1550419"/>
          </a:xfrm>
          <a:prstGeom prst="rect">
            <a:avLst/>
          </a:prstGeom>
        </p:spPr>
        <p:txBody>
          <a:bodyPr/>
          <a:lst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a:lstStyle>
          <a:p>
            <a:r>
              <a:rPr lang="en-AU" dirty="0"/>
              <a:t>Discussion summary</a:t>
            </a:r>
          </a:p>
        </p:txBody>
      </p:sp>
      <p:sp>
        <p:nvSpPr>
          <p:cNvPr id="8" name="Content Placeholder 2">
            <a:extLst>
              <a:ext uri="{FF2B5EF4-FFF2-40B4-BE49-F238E27FC236}">
                <a16:creationId xmlns:a16="http://schemas.microsoft.com/office/drawing/2014/main" id="{64D4B7CB-C027-1D1D-ACAF-B7E6DABEF775}"/>
              </a:ext>
            </a:extLst>
          </p:cNvPr>
          <p:cNvSpPr txBox="1">
            <a:spLocks/>
          </p:cNvSpPr>
          <p:nvPr/>
        </p:nvSpPr>
        <p:spPr>
          <a:xfrm>
            <a:off x="457201" y="1510748"/>
            <a:ext cx="11400182" cy="4601817"/>
          </a:xfrm>
          <a:prstGeom prst="rect">
            <a:avLst/>
          </a:prstGeom>
        </p:spPr>
        <p:txBody>
          <a:bodyPr/>
          <a:lstStyle>
            <a:lvl1pPr marL="228600" indent="-228600" algn="l" defTabSz="914400" rtl="0" eaLnBrk="1" latinLnBrk="0" hangingPunct="1">
              <a:lnSpc>
                <a:spcPct val="110000"/>
              </a:lnSpc>
              <a:spcBef>
                <a:spcPts val="1200"/>
              </a:spcBef>
              <a:buClr>
                <a:schemeClr val="accent1"/>
              </a:buClr>
              <a:buFont typeface="Arial" panose="020B0604020202020204" pitchFamily="34" charset="0"/>
              <a:buChar char="•"/>
              <a:defRPr sz="2200" kern="1200">
                <a:solidFill>
                  <a:schemeClr val="tx1"/>
                </a:solidFill>
                <a:latin typeface="+mn-lt"/>
                <a:ea typeface="+mn-ea"/>
                <a:cs typeface="+mn-cs"/>
              </a:defRPr>
            </a:lvl1pPr>
            <a:lvl2pPr marL="457200" indent="-228600" algn="l" defTabSz="914400" rtl="0" eaLnBrk="1" latinLnBrk="0" hangingPunct="1">
              <a:lnSpc>
                <a:spcPct val="110000"/>
              </a:lnSpc>
              <a:spcBef>
                <a:spcPts val="600"/>
              </a:spcBef>
              <a:buClr>
                <a:schemeClr val="accent1"/>
              </a:buClr>
              <a:buFont typeface="Arial" panose="020B0604020202020204" pitchFamily="34" charset="0"/>
              <a:buChar char="•"/>
              <a:defRPr sz="1900" kern="1200">
                <a:solidFill>
                  <a:schemeClr val="tx1"/>
                </a:solidFill>
                <a:latin typeface="+mn-lt"/>
                <a:ea typeface="+mn-ea"/>
                <a:cs typeface="+mn-cs"/>
              </a:defRPr>
            </a:lvl2pPr>
            <a:lvl3pPr marL="685800" indent="-228600" algn="l" defTabSz="914400" rtl="0" eaLnBrk="1" latinLnBrk="0" hangingPunct="1">
              <a:lnSpc>
                <a:spcPct val="110000"/>
              </a:lnSpc>
              <a:spcBef>
                <a:spcPts val="600"/>
              </a:spcBef>
              <a:buClr>
                <a:schemeClr val="accent1"/>
              </a:buClr>
              <a:buFont typeface="Arial" panose="020B0604020202020204" pitchFamily="34" charset="0"/>
              <a:buChar char="•"/>
              <a:defRPr sz="1700" kern="1200">
                <a:solidFill>
                  <a:schemeClr val="tx1"/>
                </a:solidFill>
                <a:latin typeface="+mn-lt"/>
                <a:ea typeface="+mn-ea"/>
                <a:cs typeface="+mn-cs"/>
              </a:defRPr>
            </a:lvl3pPr>
            <a:lvl4pPr marL="914400" indent="-228600" algn="l" defTabSz="914400" rtl="0" eaLnBrk="1" latinLnBrk="0" hangingPunct="1">
              <a:lnSpc>
                <a:spcPct val="110000"/>
              </a:lnSpc>
              <a:spcBef>
                <a:spcPts val="600"/>
              </a:spcBef>
              <a:buClr>
                <a:schemeClr val="accent1"/>
              </a:buClr>
              <a:buFont typeface="Arial" panose="020B0604020202020204" pitchFamily="34" charset="0"/>
              <a:buChar char="•"/>
              <a:defRPr sz="1500" kern="1200">
                <a:solidFill>
                  <a:schemeClr val="tx1"/>
                </a:solidFill>
                <a:latin typeface="+mn-lt"/>
                <a:ea typeface="+mn-ea"/>
                <a:cs typeface="+mn-cs"/>
              </a:defRPr>
            </a:lvl4pPr>
            <a:lvl5pPr marL="1143000" indent="-228600" algn="l" defTabSz="914400" rtl="0" eaLnBrk="1" latinLnBrk="0" hangingPunct="1">
              <a:lnSpc>
                <a:spcPct val="110000"/>
              </a:lnSpc>
              <a:spcBef>
                <a:spcPts val="600"/>
              </a:spcBef>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indent="0">
              <a:buNone/>
            </a:pPr>
            <a:r>
              <a:rPr lang="en-AU" sz="1800" dirty="0"/>
              <a:t>Housing vulnerability:</a:t>
            </a:r>
          </a:p>
          <a:p>
            <a:pPr lvl="1"/>
            <a:r>
              <a:rPr lang="en-AU" sz="1800" dirty="0">
                <a:solidFill>
                  <a:srgbClr val="FF0000"/>
                </a:solidFill>
              </a:rPr>
              <a:t>Construction material does not determine how well a home is built or how well it will withstand a TC.</a:t>
            </a:r>
          </a:p>
          <a:p>
            <a:pPr lvl="2"/>
            <a:r>
              <a:rPr lang="en-AU" sz="1600" dirty="0"/>
              <a:t>There are strong, TC-resistant traditional houses that are well built with angled roofs that reach the ground</a:t>
            </a:r>
          </a:p>
          <a:p>
            <a:pPr lvl="2"/>
            <a:r>
              <a:rPr lang="en-AU" sz="1600" dirty="0"/>
              <a:t>There are poorly built concrete/brick buildings where particularly roofs are torn off</a:t>
            </a:r>
          </a:p>
          <a:p>
            <a:pPr lvl="2"/>
            <a:r>
              <a:rPr lang="en-AU" sz="1600" dirty="0"/>
              <a:t>There are informal houses not built with traditional material that is blown away during TCs</a:t>
            </a:r>
          </a:p>
          <a:p>
            <a:pPr lvl="1"/>
            <a:r>
              <a:rPr lang="en-AU" sz="1800" dirty="0">
                <a:solidFill>
                  <a:srgbClr val="FF0000"/>
                </a:solidFill>
              </a:rPr>
              <a:t>Cannot compare the cost of traditional house repair vs concrete/brick.</a:t>
            </a:r>
          </a:p>
          <a:p>
            <a:pPr lvl="2"/>
            <a:r>
              <a:rPr lang="en-AU" sz="1600" dirty="0"/>
              <a:t>Traditional houses require more labour and use vegetation from nature which is free but may or not be available</a:t>
            </a:r>
          </a:p>
          <a:p>
            <a:pPr lvl="1"/>
            <a:r>
              <a:rPr lang="en-AU" sz="1800" dirty="0">
                <a:solidFill>
                  <a:srgbClr val="FF0000"/>
                </a:solidFill>
              </a:rPr>
              <a:t>Both the number (%) of households damaged and the cost of damages are important measures of impact.</a:t>
            </a:r>
          </a:p>
          <a:p>
            <a:pPr lvl="2"/>
            <a:r>
              <a:rPr lang="en-AU" sz="1600" dirty="0"/>
              <a:t>While the cost in more rural areas may be low due to higher proportions of traditional houses, many houses may have been impacted</a:t>
            </a:r>
          </a:p>
          <a:p>
            <a:pPr lvl="2"/>
            <a:r>
              <a:rPr lang="en-AU" sz="1600" dirty="0"/>
              <a:t>Comparing both gives a better understanding</a:t>
            </a:r>
          </a:p>
          <a:p>
            <a:pPr marL="457200" lvl="2" indent="0">
              <a:buNone/>
            </a:pPr>
            <a:r>
              <a:rPr lang="en-AU" sz="1600" dirty="0"/>
              <a:t>An ideal housing vulnerability indicator would describe how TC-resistant homes are built regardless of materials used. Building codes are apparently in development. Impact assessment should consider both the number of houses damaged as well as the cost.</a:t>
            </a:r>
          </a:p>
          <a:p>
            <a:pPr lvl="2"/>
            <a:endParaRPr lang="en-AU" sz="1600" dirty="0"/>
          </a:p>
        </p:txBody>
      </p:sp>
    </p:spTree>
    <p:extLst>
      <p:ext uri="{BB962C8B-B14F-4D97-AF65-F5344CB8AC3E}">
        <p14:creationId xmlns:p14="http://schemas.microsoft.com/office/powerpoint/2010/main" val="14311548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AE84394-2F51-3D62-8B45-CCFF0122DAD1}"/>
              </a:ext>
            </a:extLst>
          </p:cNvPr>
          <p:cNvSpPr/>
          <p:nvPr/>
        </p:nvSpPr>
        <p:spPr>
          <a:xfrm>
            <a:off x="-1" y="1"/>
            <a:ext cx="12192001" cy="6858000"/>
          </a:xfrm>
          <a:prstGeom prst="rect">
            <a:avLst/>
          </a:prstGeom>
          <a:solidFill>
            <a:schemeClr val="bg2">
              <a:lumMod val="8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AU" dirty="0"/>
          </a:p>
        </p:txBody>
      </p:sp>
      <p:sp>
        <p:nvSpPr>
          <p:cNvPr id="7" name="Title 1">
            <a:extLst>
              <a:ext uri="{FF2B5EF4-FFF2-40B4-BE49-F238E27FC236}">
                <a16:creationId xmlns:a16="http://schemas.microsoft.com/office/drawing/2014/main" id="{D51E88D4-E47E-A30A-986D-4C49718767B6}"/>
              </a:ext>
            </a:extLst>
          </p:cNvPr>
          <p:cNvSpPr txBox="1">
            <a:spLocks/>
          </p:cNvSpPr>
          <p:nvPr/>
        </p:nvSpPr>
        <p:spPr>
          <a:xfrm>
            <a:off x="1587710" y="455362"/>
            <a:ext cx="9486690" cy="1550419"/>
          </a:xfrm>
          <a:prstGeom prst="rect">
            <a:avLst/>
          </a:prstGeom>
        </p:spPr>
        <p:txBody>
          <a:bodyPr/>
          <a:lst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a:lstStyle>
          <a:p>
            <a:r>
              <a:rPr lang="en-AU" dirty="0"/>
              <a:t>Discussion summary</a:t>
            </a:r>
          </a:p>
        </p:txBody>
      </p:sp>
      <p:sp>
        <p:nvSpPr>
          <p:cNvPr id="8" name="Content Placeholder 2">
            <a:extLst>
              <a:ext uri="{FF2B5EF4-FFF2-40B4-BE49-F238E27FC236}">
                <a16:creationId xmlns:a16="http://schemas.microsoft.com/office/drawing/2014/main" id="{64D4B7CB-C027-1D1D-ACAF-B7E6DABEF775}"/>
              </a:ext>
            </a:extLst>
          </p:cNvPr>
          <p:cNvSpPr txBox="1">
            <a:spLocks/>
          </p:cNvSpPr>
          <p:nvPr/>
        </p:nvSpPr>
        <p:spPr>
          <a:xfrm>
            <a:off x="457201" y="1510748"/>
            <a:ext cx="11400182" cy="4601817"/>
          </a:xfrm>
          <a:prstGeom prst="rect">
            <a:avLst/>
          </a:prstGeom>
        </p:spPr>
        <p:txBody>
          <a:bodyPr/>
          <a:lstStyle>
            <a:lvl1pPr marL="228600" indent="-228600" algn="l" defTabSz="914400" rtl="0" eaLnBrk="1" latinLnBrk="0" hangingPunct="1">
              <a:lnSpc>
                <a:spcPct val="110000"/>
              </a:lnSpc>
              <a:spcBef>
                <a:spcPts val="1200"/>
              </a:spcBef>
              <a:buClr>
                <a:schemeClr val="accent1"/>
              </a:buClr>
              <a:buFont typeface="Arial" panose="020B0604020202020204" pitchFamily="34" charset="0"/>
              <a:buChar char="•"/>
              <a:defRPr sz="2200" kern="1200">
                <a:solidFill>
                  <a:schemeClr val="tx1"/>
                </a:solidFill>
                <a:latin typeface="+mn-lt"/>
                <a:ea typeface="+mn-ea"/>
                <a:cs typeface="+mn-cs"/>
              </a:defRPr>
            </a:lvl1pPr>
            <a:lvl2pPr marL="457200" indent="-228600" algn="l" defTabSz="914400" rtl="0" eaLnBrk="1" latinLnBrk="0" hangingPunct="1">
              <a:lnSpc>
                <a:spcPct val="110000"/>
              </a:lnSpc>
              <a:spcBef>
                <a:spcPts val="600"/>
              </a:spcBef>
              <a:buClr>
                <a:schemeClr val="accent1"/>
              </a:buClr>
              <a:buFont typeface="Arial" panose="020B0604020202020204" pitchFamily="34" charset="0"/>
              <a:buChar char="•"/>
              <a:defRPr sz="1900" kern="1200">
                <a:solidFill>
                  <a:schemeClr val="tx1"/>
                </a:solidFill>
                <a:latin typeface="+mn-lt"/>
                <a:ea typeface="+mn-ea"/>
                <a:cs typeface="+mn-cs"/>
              </a:defRPr>
            </a:lvl2pPr>
            <a:lvl3pPr marL="685800" indent="-228600" algn="l" defTabSz="914400" rtl="0" eaLnBrk="1" latinLnBrk="0" hangingPunct="1">
              <a:lnSpc>
                <a:spcPct val="110000"/>
              </a:lnSpc>
              <a:spcBef>
                <a:spcPts val="600"/>
              </a:spcBef>
              <a:buClr>
                <a:schemeClr val="accent1"/>
              </a:buClr>
              <a:buFont typeface="Arial" panose="020B0604020202020204" pitchFamily="34" charset="0"/>
              <a:buChar char="•"/>
              <a:defRPr sz="1700" kern="1200">
                <a:solidFill>
                  <a:schemeClr val="tx1"/>
                </a:solidFill>
                <a:latin typeface="+mn-lt"/>
                <a:ea typeface="+mn-ea"/>
                <a:cs typeface="+mn-cs"/>
              </a:defRPr>
            </a:lvl3pPr>
            <a:lvl4pPr marL="914400" indent="-228600" algn="l" defTabSz="914400" rtl="0" eaLnBrk="1" latinLnBrk="0" hangingPunct="1">
              <a:lnSpc>
                <a:spcPct val="110000"/>
              </a:lnSpc>
              <a:spcBef>
                <a:spcPts val="600"/>
              </a:spcBef>
              <a:buClr>
                <a:schemeClr val="accent1"/>
              </a:buClr>
              <a:buFont typeface="Arial" panose="020B0604020202020204" pitchFamily="34" charset="0"/>
              <a:buChar char="•"/>
              <a:defRPr sz="1500" kern="1200">
                <a:solidFill>
                  <a:schemeClr val="tx1"/>
                </a:solidFill>
                <a:latin typeface="+mn-lt"/>
                <a:ea typeface="+mn-ea"/>
                <a:cs typeface="+mn-cs"/>
              </a:defRPr>
            </a:lvl4pPr>
            <a:lvl5pPr marL="1143000" indent="-228600" algn="l" defTabSz="914400" rtl="0" eaLnBrk="1" latinLnBrk="0" hangingPunct="1">
              <a:lnSpc>
                <a:spcPct val="110000"/>
              </a:lnSpc>
              <a:spcBef>
                <a:spcPts val="600"/>
              </a:spcBef>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indent="0">
              <a:buNone/>
            </a:pPr>
            <a:r>
              <a:rPr lang="en-AU" sz="1800" dirty="0"/>
              <a:t>Reach of TCs:</a:t>
            </a:r>
          </a:p>
          <a:p>
            <a:pPr lvl="1"/>
            <a:r>
              <a:rPr lang="en-AU" sz="1800" dirty="0">
                <a:solidFill>
                  <a:srgbClr val="FF0000"/>
                </a:solidFill>
              </a:rPr>
              <a:t>Yes, it is very hazard dependant. The track itself only tells part of the story.</a:t>
            </a:r>
          </a:p>
          <a:p>
            <a:pPr lvl="2"/>
            <a:r>
              <a:rPr lang="en-AU" sz="1600" dirty="0"/>
              <a:t>The reach of floods depends on the cloud bands rather than the track, as well as the speed of TC movement and how long they reside over an area</a:t>
            </a:r>
          </a:p>
          <a:p>
            <a:pPr lvl="2"/>
            <a:r>
              <a:rPr lang="en-AU" sz="1600" dirty="0"/>
              <a:t>Topography plays a part in where it rains too</a:t>
            </a:r>
          </a:p>
          <a:p>
            <a:pPr lvl="2"/>
            <a:r>
              <a:rPr lang="en-AU" sz="1600" dirty="0"/>
              <a:t>For storm surge, it is also dependent on timing and duration at particular locations</a:t>
            </a:r>
          </a:p>
          <a:p>
            <a:pPr lvl="2"/>
            <a:endParaRPr lang="en-AU" sz="1600" dirty="0"/>
          </a:p>
          <a:p>
            <a:pPr marL="457200" lvl="2" indent="0">
              <a:buNone/>
            </a:pPr>
            <a:r>
              <a:rPr lang="en-AU" sz="1600" dirty="0"/>
              <a:t>The reach of considerable hazard values far from the TC track in results are justified as for example, flood hazard is based on satellite rainfall bands and factors like topography. </a:t>
            </a:r>
          </a:p>
          <a:p>
            <a:pPr marL="457200" lvl="2" indent="0">
              <a:buNone/>
            </a:pPr>
            <a:r>
              <a:rPr lang="en-AU" sz="1600" dirty="0"/>
              <a:t>Discussion revealed however, other factors such as speed of TC and duration at locations that also plays a part  but cannot easily be assessed.</a:t>
            </a:r>
          </a:p>
          <a:p>
            <a:pPr marL="457200" lvl="2" indent="0">
              <a:buNone/>
            </a:pPr>
            <a:endParaRPr lang="en-AU" sz="1600" dirty="0"/>
          </a:p>
        </p:txBody>
      </p:sp>
    </p:spTree>
    <p:extLst>
      <p:ext uri="{BB962C8B-B14F-4D97-AF65-F5344CB8AC3E}">
        <p14:creationId xmlns:p14="http://schemas.microsoft.com/office/powerpoint/2010/main" val="42333995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AE84394-2F51-3D62-8B45-CCFF0122DAD1}"/>
              </a:ext>
            </a:extLst>
          </p:cNvPr>
          <p:cNvSpPr/>
          <p:nvPr/>
        </p:nvSpPr>
        <p:spPr>
          <a:xfrm>
            <a:off x="-1" y="1"/>
            <a:ext cx="12192001" cy="6858000"/>
          </a:xfrm>
          <a:prstGeom prst="rect">
            <a:avLst/>
          </a:prstGeom>
          <a:solidFill>
            <a:schemeClr val="bg2">
              <a:lumMod val="8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AU"/>
          </a:p>
        </p:txBody>
      </p:sp>
      <p:sp>
        <p:nvSpPr>
          <p:cNvPr id="7" name="Title 1">
            <a:extLst>
              <a:ext uri="{FF2B5EF4-FFF2-40B4-BE49-F238E27FC236}">
                <a16:creationId xmlns:a16="http://schemas.microsoft.com/office/drawing/2014/main" id="{D51E88D4-E47E-A30A-986D-4C49718767B6}"/>
              </a:ext>
            </a:extLst>
          </p:cNvPr>
          <p:cNvSpPr txBox="1">
            <a:spLocks/>
          </p:cNvSpPr>
          <p:nvPr/>
        </p:nvSpPr>
        <p:spPr>
          <a:xfrm>
            <a:off x="1587710" y="455362"/>
            <a:ext cx="9486690" cy="1550419"/>
          </a:xfrm>
          <a:prstGeom prst="rect">
            <a:avLst/>
          </a:prstGeom>
        </p:spPr>
        <p:txBody>
          <a:bodyPr/>
          <a:lst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a:lstStyle>
          <a:p>
            <a:r>
              <a:rPr lang="en-AU" dirty="0"/>
              <a:t>Discussion summary</a:t>
            </a:r>
          </a:p>
        </p:txBody>
      </p:sp>
      <p:sp>
        <p:nvSpPr>
          <p:cNvPr id="8" name="Content Placeholder 2">
            <a:extLst>
              <a:ext uri="{FF2B5EF4-FFF2-40B4-BE49-F238E27FC236}">
                <a16:creationId xmlns:a16="http://schemas.microsoft.com/office/drawing/2014/main" id="{64D4B7CB-C027-1D1D-ACAF-B7E6DABEF775}"/>
              </a:ext>
            </a:extLst>
          </p:cNvPr>
          <p:cNvSpPr txBox="1">
            <a:spLocks/>
          </p:cNvSpPr>
          <p:nvPr/>
        </p:nvSpPr>
        <p:spPr>
          <a:xfrm>
            <a:off x="457201" y="1510748"/>
            <a:ext cx="11400182" cy="4601817"/>
          </a:xfrm>
          <a:prstGeom prst="rect">
            <a:avLst/>
          </a:prstGeom>
        </p:spPr>
        <p:txBody>
          <a:bodyPr/>
          <a:lstStyle>
            <a:lvl1pPr marL="228600" indent="-228600" algn="l" defTabSz="914400" rtl="0" eaLnBrk="1" latinLnBrk="0" hangingPunct="1">
              <a:lnSpc>
                <a:spcPct val="110000"/>
              </a:lnSpc>
              <a:spcBef>
                <a:spcPts val="1200"/>
              </a:spcBef>
              <a:buClr>
                <a:schemeClr val="accent1"/>
              </a:buClr>
              <a:buFont typeface="Arial" panose="020B0604020202020204" pitchFamily="34" charset="0"/>
              <a:buChar char="•"/>
              <a:defRPr sz="2200" kern="1200">
                <a:solidFill>
                  <a:schemeClr val="tx1"/>
                </a:solidFill>
                <a:latin typeface="+mn-lt"/>
                <a:ea typeface="+mn-ea"/>
                <a:cs typeface="+mn-cs"/>
              </a:defRPr>
            </a:lvl1pPr>
            <a:lvl2pPr marL="457200" indent="-228600" algn="l" defTabSz="914400" rtl="0" eaLnBrk="1" latinLnBrk="0" hangingPunct="1">
              <a:lnSpc>
                <a:spcPct val="110000"/>
              </a:lnSpc>
              <a:spcBef>
                <a:spcPts val="600"/>
              </a:spcBef>
              <a:buClr>
                <a:schemeClr val="accent1"/>
              </a:buClr>
              <a:buFont typeface="Arial" panose="020B0604020202020204" pitchFamily="34" charset="0"/>
              <a:buChar char="•"/>
              <a:defRPr sz="1900" kern="1200">
                <a:solidFill>
                  <a:schemeClr val="tx1"/>
                </a:solidFill>
                <a:latin typeface="+mn-lt"/>
                <a:ea typeface="+mn-ea"/>
                <a:cs typeface="+mn-cs"/>
              </a:defRPr>
            </a:lvl2pPr>
            <a:lvl3pPr marL="685800" indent="-228600" algn="l" defTabSz="914400" rtl="0" eaLnBrk="1" latinLnBrk="0" hangingPunct="1">
              <a:lnSpc>
                <a:spcPct val="110000"/>
              </a:lnSpc>
              <a:spcBef>
                <a:spcPts val="600"/>
              </a:spcBef>
              <a:buClr>
                <a:schemeClr val="accent1"/>
              </a:buClr>
              <a:buFont typeface="Arial" panose="020B0604020202020204" pitchFamily="34" charset="0"/>
              <a:buChar char="•"/>
              <a:defRPr sz="1700" kern="1200">
                <a:solidFill>
                  <a:schemeClr val="tx1"/>
                </a:solidFill>
                <a:latin typeface="+mn-lt"/>
                <a:ea typeface="+mn-ea"/>
                <a:cs typeface="+mn-cs"/>
              </a:defRPr>
            </a:lvl3pPr>
            <a:lvl4pPr marL="914400" indent="-228600" algn="l" defTabSz="914400" rtl="0" eaLnBrk="1" latinLnBrk="0" hangingPunct="1">
              <a:lnSpc>
                <a:spcPct val="110000"/>
              </a:lnSpc>
              <a:spcBef>
                <a:spcPts val="600"/>
              </a:spcBef>
              <a:buClr>
                <a:schemeClr val="accent1"/>
              </a:buClr>
              <a:buFont typeface="Arial" panose="020B0604020202020204" pitchFamily="34" charset="0"/>
              <a:buChar char="•"/>
              <a:defRPr sz="1500" kern="1200">
                <a:solidFill>
                  <a:schemeClr val="tx1"/>
                </a:solidFill>
                <a:latin typeface="+mn-lt"/>
                <a:ea typeface="+mn-ea"/>
                <a:cs typeface="+mn-cs"/>
              </a:defRPr>
            </a:lvl4pPr>
            <a:lvl5pPr marL="1143000" indent="-228600" algn="l" defTabSz="914400" rtl="0" eaLnBrk="1" latinLnBrk="0" hangingPunct="1">
              <a:lnSpc>
                <a:spcPct val="110000"/>
              </a:lnSpc>
              <a:spcBef>
                <a:spcPts val="600"/>
              </a:spcBef>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indent="0">
              <a:buNone/>
            </a:pPr>
            <a:r>
              <a:rPr lang="en-AU" sz="1800" dirty="0"/>
              <a:t>Distance from shelter:</a:t>
            </a:r>
          </a:p>
          <a:p>
            <a:pPr lvl="1"/>
            <a:r>
              <a:rPr lang="en-AU" sz="1800" dirty="0">
                <a:solidFill>
                  <a:srgbClr val="FF0000"/>
                </a:solidFill>
              </a:rPr>
              <a:t>Several factors influence how utilised emergency shelters are used.</a:t>
            </a:r>
          </a:p>
          <a:p>
            <a:pPr lvl="2"/>
            <a:r>
              <a:rPr lang="en-AU" sz="1600" dirty="0"/>
              <a:t>In general, the stronger the TC, the more people go to these shelters</a:t>
            </a:r>
          </a:p>
          <a:p>
            <a:pPr lvl="2"/>
            <a:r>
              <a:rPr lang="en-AU" sz="1600" dirty="0"/>
              <a:t>Better and earlier warnings as well as the availability and capacity of shelters also plays a part</a:t>
            </a:r>
          </a:p>
          <a:p>
            <a:pPr lvl="2"/>
            <a:r>
              <a:rPr lang="en-AU" sz="1600" dirty="0"/>
              <a:t>Social norms and/or community relationships also affect how people go about preparations</a:t>
            </a:r>
          </a:p>
          <a:p>
            <a:pPr lvl="2"/>
            <a:r>
              <a:rPr lang="en-AU" sz="1600" dirty="0"/>
              <a:t>The proportion of people that use these shelters have not been analysed</a:t>
            </a:r>
          </a:p>
          <a:p>
            <a:pPr lvl="1"/>
            <a:r>
              <a:rPr lang="en-AU" sz="1800" dirty="0">
                <a:solidFill>
                  <a:srgbClr val="FF0000"/>
                </a:solidFill>
              </a:rPr>
              <a:t>A common alternative is to fortify homes.</a:t>
            </a:r>
          </a:p>
          <a:p>
            <a:pPr lvl="2"/>
            <a:r>
              <a:rPr lang="en-AU" sz="1600" dirty="0"/>
              <a:t>This includes closing windows, sealing the house, staying inside</a:t>
            </a:r>
          </a:p>
          <a:p>
            <a:pPr lvl="2"/>
            <a:r>
              <a:rPr lang="en-AU" sz="1600" dirty="0"/>
              <a:t>This is particularly for those not expecting the harshest impacts of TCs or those with no nearby shelter</a:t>
            </a:r>
          </a:p>
          <a:p>
            <a:pPr lvl="2"/>
            <a:r>
              <a:rPr lang="en-AU" sz="1600" dirty="0"/>
              <a:t>Other alternatives include sheltering in naturally sheltered structures such as caves.</a:t>
            </a:r>
          </a:p>
          <a:p>
            <a:pPr lvl="2"/>
            <a:endParaRPr lang="en-AU" sz="1600" dirty="0"/>
          </a:p>
          <a:p>
            <a:pPr marL="457200" lvl="2" indent="0">
              <a:buNone/>
            </a:pPr>
            <a:r>
              <a:rPr lang="en-AU" sz="1600" dirty="0"/>
              <a:t>The use of the distance from shelter indicator was supported, however responses from discussion about the use of these shelters reveals the indicator is more relevant during severe TCs or near the track, becoming less relevant where it is sufficient to fortify homes instead.</a:t>
            </a:r>
          </a:p>
          <a:p>
            <a:pPr lvl="1"/>
            <a:endParaRPr lang="en-AU" sz="1600" dirty="0"/>
          </a:p>
        </p:txBody>
      </p:sp>
    </p:spTree>
    <p:extLst>
      <p:ext uri="{BB962C8B-B14F-4D97-AF65-F5344CB8AC3E}">
        <p14:creationId xmlns:p14="http://schemas.microsoft.com/office/powerpoint/2010/main" val="4655588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AE84394-2F51-3D62-8B45-CCFF0122DAD1}"/>
              </a:ext>
            </a:extLst>
          </p:cNvPr>
          <p:cNvSpPr/>
          <p:nvPr/>
        </p:nvSpPr>
        <p:spPr>
          <a:xfrm>
            <a:off x="-1" y="1"/>
            <a:ext cx="12192001" cy="6858000"/>
          </a:xfrm>
          <a:prstGeom prst="rect">
            <a:avLst/>
          </a:prstGeom>
          <a:solidFill>
            <a:schemeClr val="bg2">
              <a:lumMod val="8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AU"/>
          </a:p>
        </p:txBody>
      </p:sp>
      <p:sp>
        <p:nvSpPr>
          <p:cNvPr id="7" name="Title 1">
            <a:extLst>
              <a:ext uri="{FF2B5EF4-FFF2-40B4-BE49-F238E27FC236}">
                <a16:creationId xmlns:a16="http://schemas.microsoft.com/office/drawing/2014/main" id="{D51E88D4-E47E-A30A-986D-4C49718767B6}"/>
              </a:ext>
            </a:extLst>
          </p:cNvPr>
          <p:cNvSpPr txBox="1">
            <a:spLocks/>
          </p:cNvSpPr>
          <p:nvPr/>
        </p:nvSpPr>
        <p:spPr>
          <a:xfrm>
            <a:off x="1587710" y="455362"/>
            <a:ext cx="9486690" cy="1550419"/>
          </a:xfrm>
          <a:prstGeom prst="rect">
            <a:avLst/>
          </a:prstGeom>
        </p:spPr>
        <p:txBody>
          <a:bodyPr/>
          <a:lst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a:lstStyle>
          <a:p>
            <a:r>
              <a:rPr lang="en-AU" dirty="0"/>
              <a:t>Discussion summary</a:t>
            </a:r>
          </a:p>
        </p:txBody>
      </p:sp>
      <p:sp>
        <p:nvSpPr>
          <p:cNvPr id="8" name="Content Placeholder 2">
            <a:extLst>
              <a:ext uri="{FF2B5EF4-FFF2-40B4-BE49-F238E27FC236}">
                <a16:creationId xmlns:a16="http://schemas.microsoft.com/office/drawing/2014/main" id="{64D4B7CB-C027-1D1D-ACAF-B7E6DABEF775}"/>
              </a:ext>
            </a:extLst>
          </p:cNvPr>
          <p:cNvSpPr txBox="1">
            <a:spLocks/>
          </p:cNvSpPr>
          <p:nvPr/>
        </p:nvSpPr>
        <p:spPr>
          <a:xfrm>
            <a:off x="457201" y="1510748"/>
            <a:ext cx="11400182" cy="4601817"/>
          </a:xfrm>
          <a:prstGeom prst="rect">
            <a:avLst/>
          </a:prstGeom>
        </p:spPr>
        <p:txBody>
          <a:bodyPr/>
          <a:lstStyle>
            <a:lvl1pPr marL="228600" indent="-228600" algn="l" defTabSz="914400" rtl="0" eaLnBrk="1" latinLnBrk="0" hangingPunct="1">
              <a:lnSpc>
                <a:spcPct val="110000"/>
              </a:lnSpc>
              <a:spcBef>
                <a:spcPts val="1200"/>
              </a:spcBef>
              <a:buClr>
                <a:schemeClr val="accent1"/>
              </a:buClr>
              <a:buFont typeface="Arial" panose="020B0604020202020204" pitchFamily="34" charset="0"/>
              <a:buChar char="•"/>
              <a:defRPr sz="2200" kern="1200">
                <a:solidFill>
                  <a:schemeClr val="tx1"/>
                </a:solidFill>
                <a:latin typeface="+mn-lt"/>
                <a:ea typeface="+mn-ea"/>
                <a:cs typeface="+mn-cs"/>
              </a:defRPr>
            </a:lvl1pPr>
            <a:lvl2pPr marL="457200" indent="-228600" algn="l" defTabSz="914400" rtl="0" eaLnBrk="1" latinLnBrk="0" hangingPunct="1">
              <a:lnSpc>
                <a:spcPct val="110000"/>
              </a:lnSpc>
              <a:spcBef>
                <a:spcPts val="600"/>
              </a:spcBef>
              <a:buClr>
                <a:schemeClr val="accent1"/>
              </a:buClr>
              <a:buFont typeface="Arial" panose="020B0604020202020204" pitchFamily="34" charset="0"/>
              <a:buChar char="•"/>
              <a:defRPr sz="1900" kern="1200">
                <a:solidFill>
                  <a:schemeClr val="tx1"/>
                </a:solidFill>
                <a:latin typeface="+mn-lt"/>
                <a:ea typeface="+mn-ea"/>
                <a:cs typeface="+mn-cs"/>
              </a:defRPr>
            </a:lvl2pPr>
            <a:lvl3pPr marL="685800" indent="-228600" algn="l" defTabSz="914400" rtl="0" eaLnBrk="1" latinLnBrk="0" hangingPunct="1">
              <a:lnSpc>
                <a:spcPct val="110000"/>
              </a:lnSpc>
              <a:spcBef>
                <a:spcPts val="600"/>
              </a:spcBef>
              <a:buClr>
                <a:schemeClr val="accent1"/>
              </a:buClr>
              <a:buFont typeface="Arial" panose="020B0604020202020204" pitchFamily="34" charset="0"/>
              <a:buChar char="•"/>
              <a:defRPr sz="1700" kern="1200">
                <a:solidFill>
                  <a:schemeClr val="tx1"/>
                </a:solidFill>
                <a:latin typeface="+mn-lt"/>
                <a:ea typeface="+mn-ea"/>
                <a:cs typeface="+mn-cs"/>
              </a:defRPr>
            </a:lvl3pPr>
            <a:lvl4pPr marL="914400" indent="-228600" algn="l" defTabSz="914400" rtl="0" eaLnBrk="1" latinLnBrk="0" hangingPunct="1">
              <a:lnSpc>
                <a:spcPct val="110000"/>
              </a:lnSpc>
              <a:spcBef>
                <a:spcPts val="600"/>
              </a:spcBef>
              <a:buClr>
                <a:schemeClr val="accent1"/>
              </a:buClr>
              <a:buFont typeface="Arial" panose="020B0604020202020204" pitchFamily="34" charset="0"/>
              <a:buChar char="•"/>
              <a:defRPr sz="1500" kern="1200">
                <a:solidFill>
                  <a:schemeClr val="tx1"/>
                </a:solidFill>
                <a:latin typeface="+mn-lt"/>
                <a:ea typeface="+mn-ea"/>
                <a:cs typeface="+mn-cs"/>
              </a:defRPr>
            </a:lvl4pPr>
            <a:lvl5pPr marL="1143000" indent="-228600" algn="l" defTabSz="914400" rtl="0" eaLnBrk="1" latinLnBrk="0" hangingPunct="1">
              <a:lnSpc>
                <a:spcPct val="110000"/>
              </a:lnSpc>
              <a:spcBef>
                <a:spcPts val="600"/>
              </a:spcBef>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indent="0">
              <a:buNone/>
            </a:pPr>
            <a:r>
              <a:rPr lang="en-AU" sz="1800" dirty="0"/>
              <a:t>Economic indicators:</a:t>
            </a:r>
          </a:p>
          <a:p>
            <a:pPr lvl="1"/>
            <a:r>
              <a:rPr lang="en-AU" sz="1800" dirty="0">
                <a:solidFill>
                  <a:srgbClr val="FF0000"/>
                </a:solidFill>
              </a:rPr>
              <a:t>While those with more income can recover better, not all communities rely on the use of money.</a:t>
            </a:r>
          </a:p>
          <a:p>
            <a:pPr lvl="2"/>
            <a:r>
              <a:rPr lang="en-AU" sz="1600" dirty="0"/>
              <a:t>In rural areas, money is not perceived as important as they rely on subsistence and trade or work together as a community</a:t>
            </a:r>
          </a:p>
          <a:p>
            <a:pPr lvl="2"/>
            <a:r>
              <a:rPr lang="en-AU" sz="1600" dirty="0"/>
              <a:t>In urban areas, money is more important, and those that are related to a well-off family or are in a community with good governance recover better</a:t>
            </a:r>
          </a:p>
          <a:p>
            <a:pPr lvl="1"/>
            <a:r>
              <a:rPr lang="en-AU" sz="1800" dirty="0">
                <a:solidFill>
                  <a:srgbClr val="FF0000"/>
                </a:solidFill>
              </a:rPr>
              <a:t>Everyone is affected by a TC event</a:t>
            </a:r>
          </a:p>
          <a:p>
            <a:pPr lvl="2"/>
            <a:r>
              <a:rPr lang="en-AU" sz="1600" dirty="0"/>
              <a:t>Even if an individual may have dodged direct impacts, they will be negatively affected by other’s losses</a:t>
            </a:r>
          </a:p>
          <a:p>
            <a:pPr lvl="2"/>
            <a:r>
              <a:rPr lang="en-AU" sz="1600" dirty="0"/>
              <a:t>For example, the prices of food and crops would be high, there may be disruptions to work or communities</a:t>
            </a:r>
          </a:p>
          <a:p>
            <a:pPr lvl="2"/>
            <a:r>
              <a:rPr lang="en-AU" sz="1600" dirty="0"/>
              <a:t>Whether someone has a salary or is a subsistence farmer, they are all affected negatively</a:t>
            </a:r>
          </a:p>
          <a:p>
            <a:pPr lvl="2"/>
            <a:endParaRPr lang="en-AU" sz="1600" dirty="0"/>
          </a:p>
          <a:p>
            <a:pPr marL="457200" lvl="2" indent="0">
              <a:buNone/>
            </a:pPr>
            <a:r>
              <a:rPr lang="en-AU" sz="1600" dirty="0"/>
              <a:t>Main income source as a wage/salary is not the best proxy for amount of income, and income is not necessarily an ideal indicator of vulnerability. This is because it would not capture the vulnerability of all communities. </a:t>
            </a:r>
          </a:p>
          <a:p>
            <a:pPr marL="457200" lvl="2" indent="0">
              <a:buNone/>
            </a:pPr>
            <a:r>
              <a:rPr lang="en-AU" sz="1600" dirty="0"/>
              <a:t>Access to aid was discussed as another indicator where those with access are less vulnerable, however aid organisations target providing for the most vulnerable too.</a:t>
            </a:r>
          </a:p>
          <a:p>
            <a:pPr lvl="2"/>
            <a:endParaRPr lang="en-AU" sz="1600" dirty="0"/>
          </a:p>
        </p:txBody>
      </p:sp>
    </p:spTree>
    <p:extLst>
      <p:ext uri="{BB962C8B-B14F-4D97-AF65-F5344CB8AC3E}">
        <p14:creationId xmlns:p14="http://schemas.microsoft.com/office/powerpoint/2010/main" val="8531962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AE84394-2F51-3D62-8B45-CCFF0122DAD1}"/>
              </a:ext>
            </a:extLst>
          </p:cNvPr>
          <p:cNvSpPr/>
          <p:nvPr/>
        </p:nvSpPr>
        <p:spPr>
          <a:xfrm>
            <a:off x="-1" y="1"/>
            <a:ext cx="12192001" cy="6858000"/>
          </a:xfrm>
          <a:prstGeom prst="rect">
            <a:avLst/>
          </a:prstGeom>
          <a:solidFill>
            <a:schemeClr val="bg2">
              <a:lumMod val="8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AU"/>
          </a:p>
        </p:txBody>
      </p:sp>
      <p:sp>
        <p:nvSpPr>
          <p:cNvPr id="7" name="Title 1">
            <a:extLst>
              <a:ext uri="{FF2B5EF4-FFF2-40B4-BE49-F238E27FC236}">
                <a16:creationId xmlns:a16="http://schemas.microsoft.com/office/drawing/2014/main" id="{D51E88D4-E47E-A30A-986D-4C49718767B6}"/>
              </a:ext>
            </a:extLst>
          </p:cNvPr>
          <p:cNvSpPr txBox="1">
            <a:spLocks/>
          </p:cNvSpPr>
          <p:nvPr/>
        </p:nvSpPr>
        <p:spPr>
          <a:xfrm>
            <a:off x="1587710" y="455362"/>
            <a:ext cx="9486690" cy="1550419"/>
          </a:xfrm>
          <a:prstGeom prst="rect">
            <a:avLst/>
          </a:prstGeom>
        </p:spPr>
        <p:txBody>
          <a:bodyPr/>
          <a:lst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a:lstStyle>
          <a:p>
            <a:r>
              <a:rPr lang="en-AU" dirty="0"/>
              <a:t>Discussion summary</a:t>
            </a:r>
          </a:p>
        </p:txBody>
      </p:sp>
      <p:sp>
        <p:nvSpPr>
          <p:cNvPr id="8" name="Content Placeholder 2">
            <a:extLst>
              <a:ext uri="{FF2B5EF4-FFF2-40B4-BE49-F238E27FC236}">
                <a16:creationId xmlns:a16="http://schemas.microsoft.com/office/drawing/2014/main" id="{64D4B7CB-C027-1D1D-ACAF-B7E6DABEF775}"/>
              </a:ext>
            </a:extLst>
          </p:cNvPr>
          <p:cNvSpPr txBox="1">
            <a:spLocks/>
          </p:cNvSpPr>
          <p:nvPr/>
        </p:nvSpPr>
        <p:spPr>
          <a:xfrm>
            <a:off x="457201" y="1510748"/>
            <a:ext cx="11400182" cy="4601817"/>
          </a:xfrm>
          <a:prstGeom prst="rect">
            <a:avLst/>
          </a:prstGeom>
        </p:spPr>
        <p:txBody>
          <a:bodyPr/>
          <a:lstStyle>
            <a:lvl1pPr marL="228600" indent="-228600" algn="l" defTabSz="914400" rtl="0" eaLnBrk="1" latinLnBrk="0" hangingPunct="1">
              <a:lnSpc>
                <a:spcPct val="110000"/>
              </a:lnSpc>
              <a:spcBef>
                <a:spcPts val="1200"/>
              </a:spcBef>
              <a:buClr>
                <a:schemeClr val="accent1"/>
              </a:buClr>
              <a:buFont typeface="Arial" panose="020B0604020202020204" pitchFamily="34" charset="0"/>
              <a:buChar char="•"/>
              <a:defRPr sz="2200" kern="1200">
                <a:solidFill>
                  <a:schemeClr val="tx1"/>
                </a:solidFill>
                <a:latin typeface="+mn-lt"/>
                <a:ea typeface="+mn-ea"/>
                <a:cs typeface="+mn-cs"/>
              </a:defRPr>
            </a:lvl1pPr>
            <a:lvl2pPr marL="457200" indent="-228600" algn="l" defTabSz="914400" rtl="0" eaLnBrk="1" latinLnBrk="0" hangingPunct="1">
              <a:lnSpc>
                <a:spcPct val="110000"/>
              </a:lnSpc>
              <a:spcBef>
                <a:spcPts val="600"/>
              </a:spcBef>
              <a:buClr>
                <a:schemeClr val="accent1"/>
              </a:buClr>
              <a:buFont typeface="Arial" panose="020B0604020202020204" pitchFamily="34" charset="0"/>
              <a:buChar char="•"/>
              <a:defRPr sz="1900" kern="1200">
                <a:solidFill>
                  <a:schemeClr val="tx1"/>
                </a:solidFill>
                <a:latin typeface="+mn-lt"/>
                <a:ea typeface="+mn-ea"/>
                <a:cs typeface="+mn-cs"/>
              </a:defRPr>
            </a:lvl2pPr>
            <a:lvl3pPr marL="685800" indent="-228600" algn="l" defTabSz="914400" rtl="0" eaLnBrk="1" latinLnBrk="0" hangingPunct="1">
              <a:lnSpc>
                <a:spcPct val="110000"/>
              </a:lnSpc>
              <a:spcBef>
                <a:spcPts val="600"/>
              </a:spcBef>
              <a:buClr>
                <a:schemeClr val="accent1"/>
              </a:buClr>
              <a:buFont typeface="Arial" panose="020B0604020202020204" pitchFamily="34" charset="0"/>
              <a:buChar char="•"/>
              <a:defRPr sz="1700" kern="1200">
                <a:solidFill>
                  <a:schemeClr val="tx1"/>
                </a:solidFill>
                <a:latin typeface="+mn-lt"/>
                <a:ea typeface="+mn-ea"/>
                <a:cs typeface="+mn-cs"/>
              </a:defRPr>
            </a:lvl3pPr>
            <a:lvl4pPr marL="914400" indent="-228600" algn="l" defTabSz="914400" rtl="0" eaLnBrk="1" latinLnBrk="0" hangingPunct="1">
              <a:lnSpc>
                <a:spcPct val="110000"/>
              </a:lnSpc>
              <a:spcBef>
                <a:spcPts val="600"/>
              </a:spcBef>
              <a:buClr>
                <a:schemeClr val="accent1"/>
              </a:buClr>
              <a:buFont typeface="Arial" panose="020B0604020202020204" pitchFamily="34" charset="0"/>
              <a:buChar char="•"/>
              <a:defRPr sz="1500" kern="1200">
                <a:solidFill>
                  <a:schemeClr val="tx1"/>
                </a:solidFill>
                <a:latin typeface="+mn-lt"/>
                <a:ea typeface="+mn-ea"/>
                <a:cs typeface="+mn-cs"/>
              </a:defRPr>
            </a:lvl4pPr>
            <a:lvl5pPr marL="1143000" indent="-228600" algn="l" defTabSz="914400" rtl="0" eaLnBrk="1" latinLnBrk="0" hangingPunct="1">
              <a:lnSpc>
                <a:spcPct val="110000"/>
              </a:lnSpc>
              <a:spcBef>
                <a:spcPts val="600"/>
              </a:spcBef>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indent="0">
              <a:buNone/>
            </a:pPr>
            <a:r>
              <a:rPr lang="en-AU" sz="1800" dirty="0"/>
              <a:t>Valued assets:</a:t>
            </a:r>
          </a:p>
          <a:p>
            <a:pPr lvl="1"/>
            <a:r>
              <a:rPr lang="en-AU" sz="1800" dirty="0">
                <a:solidFill>
                  <a:srgbClr val="FF0000"/>
                </a:solidFill>
              </a:rPr>
              <a:t>Assets that bring income to families are also extremely valuable.</a:t>
            </a:r>
          </a:p>
          <a:p>
            <a:pPr lvl="2"/>
            <a:r>
              <a:rPr lang="en-AU" sz="1600" dirty="0"/>
              <a:t>In addition to people, homes and roads, income related assets were discussed as valuable</a:t>
            </a:r>
          </a:p>
          <a:p>
            <a:pPr lvl="2"/>
            <a:r>
              <a:rPr lang="en-AU" sz="1600" dirty="0"/>
              <a:t>E.g. farming equipment, fishing equipment.</a:t>
            </a:r>
          </a:p>
          <a:p>
            <a:pPr lvl="2"/>
            <a:r>
              <a:rPr lang="en-AU" sz="1600" dirty="0"/>
              <a:t>Additionally, any expensive items at home such as motor vehicles, fishing boats and solar panels</a:t>
            </a:r>
          </a:p>
          <a:p>
            <a:pPr lvl="1"/>
            <a:r>
              <a:rPr lang="en-AU" sz="1800" dirty="0">
                <a:solidFill>
                  <a:srgbClr val="FF0000"/>
                </a:solidFill>
              </a:rPr>
              <a:t>People are the first priority.</a:t>
            </a:r>
          </a:p>
          <a:p>
            <a:pPr lvl="2"/>
            <a:r>
              <a:rPr lang="en-AU" sz="1600" dirty="0"/>
              <a:t>The primary priority is to ensure the safety and empowerment of people</a:t>
            </a:r>
          </a:p>
          <a:p>
            <a:pPr lvl="2"/>
            <a:endParaRPr lang="en-AU" sz="1600" dirty="0"/>
          </a:p>
          <a:p>
            <a:pPr marL="228600" lvl="1" indent="0">
              <a:buNone/>
            </a:pPr>
            <a:r>
              <a:rPr lang="en-AU" sz="1600" dirty="0"/>
              <a:t>Considering the complexity of developing an indicator to capture the distribution of income related assets across different professions, the chosen assets of people, homes and roads were considered sufficient.</a:t>
            </a:r>
          </a:p>
        </p:txBody>
      </p:sp>
    </p:spTree>
    <p:extLst>
      <p:ext uri="{BB962C8B-B14F-4D97-AF65-F5344CB8AC3E}">
        <p14:creationId xmlns:p14="http://schemas.microsoft.com/office/powerpoint/2010/main" val="38751667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C8058-C17C-D4AC-501D-76F92122CBA2}"/>
              </a:ext>
            </a:extLst>
          </p:cNvPr>
          <p:cNvSpPr>
            <a:spLocks noGrp="1"/>
          </p:cNvSpPr>
          <p:nvPr>
            <p:ph type="title"/>
          </p:nvPr>
        </p:nvSpPr>
        <p:spPr/>
        <p:txBody>
          <a:bodyPr/>
          <a:lstStyle/>
          <a:p>
            <a:r>
              <a:rPr lang="en-AU" dirty="0"/>
              <a:t>Introduction</a:t>
            </a:r>
          </a:p>
        </p:txBody>
      </p:sp>
      <p:sp>
        <p:nvSpPr>
          <p:cNvPr id="3" name="Content Placeholder 2">
            <a:extLst>
              <a:ext uri="{FF2B5EF4-FFF2-40B4-BE49-F238E27FC236}">
                <a16:creationId xmlns:a16="http://schemas.microsoft.com/office/drawing/2014/main" id="{00568352-6AEF-287F-B6DC-DE3951FB4DCA}"/>
              </a:ext>
            </a:extLst>
          </p:cNvPr>
          <p:cNvSpPr>
            <a:spLocks noGrp="1"/>
          </p:cNvSpPr>
          <p:nvPr>
            <p:ph idx="1"/>
          </p:nvPr>
        </p:nvSpPr>
        <p:spPr/>
        <p:txBody>
          <a:bodyPr/>
          <a:lstStyle/>
          <a:p>
            <a:r>
              <a:rPr lang="en-AU" dirty="0"/>
              <a:t>Prof. </a:t>
            </a:r>
            <a:r>
              <a:rPr lang="en-AU" dirty="0" err="1"/>
              <a:t>Yuriy</a:t>
            </a:r>
            <a:r>
              <a:rPr lang="en-AU" dirty="0"/>
              <a:t> Kuleshov</a:t>
            </a:r>
          </a:p>
          <a:p>
            <a:r>
              <a:rPr lang="en-AU" dirty="0"/>
              <a:t>Cameron Do</a:t>
            </a:r>
          </a:p>
          <a:p>
            <a:endParaRPr lang="en-AU" dirty="0"/>
          </a:p>
          <a:p>
            <a:pPr lvl="1"/>
            <a:r>
              <a:rPr lang="en-AU" dirty="0"/>
              <a:t>CREWS (Climate Risk and Early Warning Systems) at the Bureau of Meteorology, Australia</a:t>
            </a:r>
          </a:p>
          <a:p>
            <a:pPr lvl="1"/>
            <a:r>
              <a:rPr lang="en-AU" dirty="0"/>
              <a:t>Working with Van-KIRAP to build capacity in Vanuatu</a:t>
            </a:r>
          </a:p>
          <a:p>
            <a:pPr lvl="1"/>
            <a:r>
              <a:rPr lang="en-AU" dirty="0"/>
              <a:t>Today, sharing findings from a study we have published on TC risk in Vanuatu</a:t>
            </a:r>
          </a:p>
          <a:p>
            <a:pPr lvl="1"/>
            <a:endParaRPr lang="en-AU" dirty="0"/>
          </a:p>
        </p:txBody>
      </p:sp>
    </p:spTree>
    <p:extLst>
      <p:ext uri="{BB962C8B-B14F-4D97-AF65-F5344CB8AC3E}">
        <p14:creationId xmlns:p14="http://schemas.microsoft.com/office/powerpoint/2010/main" val="3353695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F3DE7-11FA-E4EA-7DF8-8F54A91484A9}"/>
              </a:ext>
            </a:extLst>
          </p:cNvPr>
          <p:cNvSpPr>
            <a:spLocks noGrp="1"/>
          </p:cNvSpPr>
          <p:nvPr>
            <p:ph type="title"/>
          </p:nvPr>
        </p:nvSpPr>
        <p:spPr/>
        <p:txBody>
          <a:bodyPr/>
          <a:lstStyle/>
          <a:p>
            <a:r>
              <a:rPr lang="en-AU" dirty="0"/>
              <a:t>Agenda</a:t>
            </a:r>
          </a:p>
        </p:txBody>
      </p:sp>
      <p:sp>
        <p:nvSpPr>
          <p:cNvPr id="3" name="Content Placeholder 2">
            <a:extLst>
              <a:ext uri="{FF2B5EF4-FFF2-40B4-BE49-F238E27FC236}">
                <a16:creationId xmlns:a16="http://schemas.microsoft.com/office/drawing/2014/main" id="{815C5A09-C1E3-24BF-9A3D-3961F2D76F02}"/>
              </a:ext>
            </a:extLst>
          </p:cNvPr>
          <p:cNvSpPr>
            <a:spLocks noGrp="1"/>
          </p:cNvSpPr>
          <p:nvPr>
            <p:ph idx="1"/>
          </p:nvPr>
        </p:nvSpPr>
        <p:spPr/>
        <p:txBody>
          <a:bodyPr/>
          <a:lstStyle/>
          <a:p>
            <a:pPr marL="457200" indent="-457200">
              <a:buFont typeface="+mj-lt"/>
              <a:buAutoNum type="arabicPeriod"/>
            </a:pPr>
            <a:r>
              <a:rPr lang="en-AU" dirty="0"/>
              <a:t>Explain what we did</a:t>
            </a:r>
          </a:p>
          <a:p>
            <a:pPr marL="457200" indent="-457200">
              <a:buFont typeface="+mj-lt"/>
              <a:buAutoNum type="arabicPeriod"/>
            </a:pPr>
            <a:r>
              <a:rPr lang="en-AU" dirty="0"/>
              <a:t>Share results from our study</a:t>
            </a:r>
          </a:p>
          <a:p>
            <a:pPr marL="457200" indent="-457200">
              <a:buFont typeface="+mj-lt"/>
              <a:buAutoNum type="arabicPeriod"/>
            </a:pPr>
            <a:r>
              <a:rPr lang="en-AU" dirty="0"/>
              <a:t>Discuss the importance of recording impact data</a:t>
            </a:r>
          </a:p>
          <a:p>
            <a:pPr marL="457200" indent="-457200">
              <a:buFont typeface="+mj-lt"/>
              <a:buAutoNum type="arabicPeriod"/>
            </a:pPr>
            <a:r>
              <a:rPr lang="en-AU" dirty="0"/>
              <a:t>Show what impact data we have so far</a:t>
            </a:r>
          </a:p>
          <a:p>
            <a:pPr marL="457200" indent="-457200">
              <a:buFont typeface="+mj-lt"/>
              <a:buAutoNum type="arabicPeriod"/>
            </a:pPr>
            <a:r>
              <a:rPr lang="en-AU" dirty="0"/>
              <a:t>Discuss areas of improvements </a:t>
            </a:r>
          </a:p>
        </p:txBody>
      </p:sp>
    </p:spTree>
    <p:extLst>
      <p:ext uri="{BB962C8B-B14F-4D97-AF65-F5344CB8AC3E}">
        <p14:creationId xmlns:p14="http://schemas.microsoft.com/office/powerpoint/2010/main" val="34245993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A6F1E-5ED7-3536-7897-E0DE73788C49}"/>
              </a:ext>
            </a:extLst>
          </p:cNvPr>
          <p:cNvSpPr>
            <a:spLocks noGrp="1"/>
          </p:cNvSpPr>
          <p:nvPr>
            <p:ph type="title"/>
          </p:nvPr>
        </p:nvSpPr>
        <p:spPr/>
        <p:txBody>
          <a:bodyPr/>
          <a:lstStyle/>
          <a:p>
            <a:r>
              <a:rPr lang="en-AU" dirty="0"/>
              <a:t>What we did</a:t>
            </a:r>
          </a:p>
        </p:txBody>
      </p:sp>
      <p:sp>
        <p:nvSpPr>
          <p:cNvPr id="3" name="Content Placeholder 2">
            <a:extLst>
              <a:ext uri="{FF2B5EF4-FFF2-40B4-BE49-F238E27FC236}">
                <a16:creationId xmlns:a16="http://schemas.microsoft.com/office/drawing/2014/main" id="{308372F7-EE45-1540-1260-5337C6CAE6B5}"/>
              </a:ext>
            </a:extLst>
          </p:cNvPr>
          <p:cNvSpPr>
            <a:spLocks noGrp="1"/>
          </p:cNvSpPr>
          <p:nvPr>
            <p:ph sz="half" idx="1"/>
          </p:nvPr>
        </p:nvSpPr>
        <p:spPr/>
        <p:txBody>
          <a:bodyPr/>
          <a:lstStyle/>
          <a:p>
            <a:r>
              <a:rPr lang="en-AU" dirty="0"/>
              <a:t>We estimated TC risk from hazards of flooding, storm surge and wind by combining:</a:t>
            </a:r>
          </a:p>
          <a:p>
            <a:pPr lvl="1"/>
            <a:r>
              <a:rPr lang="en-AU" dirty="0"/>
              <a:t>Hazard potential</a:t>
            </a:r>
          </a:p>
          <a:p>
            <a:pPr lvl="1"/>
            <a:r>
              <a:rPr lang="en-AU" dirty="0"/>
              <a:t>Exposure</a:t>
            </a:r>
          </a:p>
          <a:p>
            <a:pPr lvl="1"/>
            <a:r>
              <a:rPr lang="en-AU" dirty="0"/>
              <a:t>Vulnerability </a:t>
            </a:r>
          </a:p>
          <a:p>
            <a:pPr lvl="1"/>
            <a:endParaRPr lang="en-AU" dirty="0"/>
          </a:p>
          <a:p>
            <a:pPr lvl="1"/>
            <a:r>
              <a:rPr lang="en-AU" dirty="0"/>
              <a:t>-&gt; to create maps estimating risk</a:t>
            </a:r>
          </a:p>
        </p:txBody>
      </p:sp>
      <p:pic>
        <p:nvPicPr>
          <p:cNvPr id="1026" name="Picture 2">
            <a:extLst>
              <a:ext uri="{FF2B5EF4-FFF2-40B4-BE49-F238E27FC236}">
                <a16:creationId xmlns:a16="http://schemas.microsoft.com/office/drawing/2014/main" id="{D3582415-C371-46FB-D206-BB0BB65ACAD2}"/>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066455" y="1808480"/>
            <a:ext cx="6125545" cy="4594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80404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6F859-C62D-BAF5-86AC-03E958A6FEC2}"/>
              </a:ext>
            </a:extLst>
          </p:cNvPr>
          <p:cNvSpPr>
            <a:spLocks noGrp="1"/>
          </p:cNvSpPr>
          <p:nvPr>
            <p:ph type="title"/>
          </p:nvPr>
        </p:nvSpPr>
        <p:spPr>
          <a:xfrm>
            <a:off x="1130510" y="455362"/>
            <a:ext cx="9486690" cy="1550419"/>
          </a:xfrm>
        </p:spPr>
        <p:txBody>
          <a:bodyPr/>
          <a:lstStyle/>
          <a:p>
            <a:r>
              <a:rPr lang="en-AU" dirty="0"/>
              <a:t>TC flood potential</a:t>
            </a:r>
          </a:p>
        </p:txBody>
      </p:sp>
      <p:sp>
        <p:nvSpPr>
          <p:cNvPr id="3" name="Content Placeholder 2">
            <a:extLst>
              <a:ext uri="{FF2B5EF4-FFF2-40B4-BE49-F238E27FC236}">
                <a16:creationId xmlns:a16="http://schemas.microsoft.com/office/drawing/2014/main" id="{0E651456-4797-6286-CAC2-F7E96429478B}"/>
              </a:ext>
            </a:extLst>
          </p:cNvPr>
          <p:cNvSpPr>
            <a:spLocks noGrp="1"/>
          </p:cNvSpPr>
          <p:nvPr>
            <p:ph idx="1"/>
          </p:nvPr>
        </p:nvSpPr>
        <p:spPr>
          <a:xfrm>
            <a:off x="1587710" y="4623315"/>
            <a:ext cx="10375690" cy="2034907"/>
          </a:xfrm>
        </p:spPr>
        <p:txBody>
          <a:bodyPr>
            <a:normAutofit lnSpcReduction="10000"/>
          </a:bodyPr>
          <a:lstStyle/>
          <a:p>
            <a:r>
              <a:rPr lang="en-AU" sz="1700" dirty="0"/>
              <a:t>Impermeability map from land cover data</a:t>
            </a:r>
          </a:p>
          <a:p>
            <a:r>
              <a:rPr lang="en-AU" sz="1700" dirty="0"/>
              <a:t>Topographical Wetness Index (TWI) from elevation/slope data</a:t>
            </a:r>
          </a:p>
          <a:p>
            <a:r>
              <a:rPr lang="en-AU" sz="1700" dirty="0"/>
              <a:t>Accumulated Rainfall (AR) from satellite rainfall data</a:t>
            </a:r>
          </a:p>
          <a:p>
            <a:pPr marL="0" indent="0">
              <a:buNone/>
            </a:pPr>
            <a:r>
              <a:rPr lang="en-AU" dirty="0"/>
              <a:t>Together they tell us where is most likely to flood due to the physical features of the land, and where received rainfall during the event</a:t>
            </a:r>
          </a:p>
        </p:txBody>
      </p:sp>
      <p:pic>
        <p:nvPicPr>
          <p:cNvPr id="2050" name="Picture 2">
            <a:extLst>
              <a:ext uri="{FF2B5EF4-FFF2-40B4-BE49-F238E27FC236}">
                <a16:creationId xmlns:a16="http://schemas.microsoft.com/office/drawing/2014/main" id="{E41CAB87-2770-826A-D365-01CC42582D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525" y="1230571"/>
            <a:ext cx="4662168" cy="313716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7763D424-ED92-103A-D4C3-65802132ED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0693" y="1230571"/>
            <a:ext cx="4662168" cy="313716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AD758966-FCEB-0CC6-6E99-4310432945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20570" y="199777"/>
            <a:ext cx="2142830" cy="4167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70538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6F859-C62D-BAF5-86AC-03E958A6FEC2}"/>
              </a:ext>
            </a:extLst>
          </p:cNvPr>
          <p:cNvSpPr>
            <a:spLocks noGrp="1"/>
          </p:cNvSpPr>
          <p:nvPr>
            <p:ph type="title"/>
          </p:nvPr>
        </p:nvSpPr>
        <p:spPr>
          <a:xfrm>
            <a:off x="1130510" y="455362"/>
            <a:ext cx="9486690" cy="1550419"/>
          </a:xfrm>
        </p:spPr>
        <p:txBody>
          <a:bodyPr/>
          <a:lstStyle/>
          <a:p>
            <a:r>
              <a:rPr lang="en-AU" dirty="0"/>
              <a:t>TC surge potential</a:t>
            </a:r>
          </a:p>
        </p:txBody>
      </p:sp>
      <p:sp>
        <p:nvSpPr>
          <p:cNvPr id="3" name="Content Placeholder 2">
            <a:extLst>
              <a:ext uri="{FF2B5EF4-FFF2-40B4-BE49-F238E27FC236}">
                <a16:creationId xmlns:a16="http://schemas.microsoft.com/office/drawing/2014/main" id="{0E651456-4797-6286-CAC2-F7E96429478B}"/>
              </a:ext>
            </a:extLst>
          </p:cNvPr>
          <p:cNvSpPr>
            <a:spLocks noGrp="1"/>
          </p:cNvSpPr>
          <p:nvPr>
            <p:ph idx="1"/>
          </p:nvPr>
        </p:nvSpPr>
        <p:spPr>
          <a:xfrm>
            <a:off x="1587710" y="4623315"/>
            <a:ext cx="6352330" cy="2034907"/>
          </a:xfrm>
        </p:spPr>
        <p:txBody>
          <a:bodyPr>
            <a:normAutofit lnSpcReduction="10000"/>
          </a:bodyPr>
          <a:lstStyle/>
          <a:p>
            <a:r>
              <a:rPr lang="en-US" sz="1700" dirty="0"/>
              <a:t>Coastal Elevation from elevation data</a:t>
            </a:r>
          </a:p>
          <a:p>
            <a:r>
              <a:rPr lang="en-US" sz="1700" dirty="0"/>
              <a:t>Shelf Gradient from bathymetry data</a:t>
            </a:r>
          </a:p>
          <a:p>
            <a:r>
              <a:rPr lang="en-US" sz="1700" dirty="0"/>
              <a:t>Time Above Threshold from tide gauge data</a:t>
            </a:r>
          </a:p>
          <a:p>
            <a:pPr marL="0" indent="0">
              <a:buNone/>
            </a:pPr>
            <a:r>
              <a:rPr lang="en-US" dirty="0"/>
              <a:t>Together, they tell us which coastlines are particularly susceptible to surge occurrences.</a:t>
            </a:r>
          </a:p>
        </p:txBody>
      </p:sp>
      <p:pic>
        <p:nvPicPr>
          <p:cNvPr id="3074" name="Picture 2">
            <a:extLst>
              <a:ext uri="{FF2B5EF4-FFF2-40B4-BE49-F238E27FC236}">
                <a16:creationId xmlns:a16="http://schemas.microsoft.com/office/drawing/2014/main" id="{0AEECF78-3AC0-681A-B2F3-7FE3878B91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676" y="1230571"/>
            <a:ext cx="4662169" cy="313716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FAD34A29-CA5F-735C-9887-80C9C26162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2845" y="1230571"/>
            <a:ext cx="4662169" cy="31371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A209833-9E87-C125-5737-0EE5930EB2BB}"/>
              </a:ext>
            </a:extLst>
          </p:cNvPr>
          <p:cNvPicPr>
            <a:picLocks noChangeAspect="1"/>
          </p:cNvPicPr>
          <p:nvPr/>
        </p:nvPicPr>
        <p:blipFill>
          <a:blip r:embed="rId4"/>
          <a:stretch>
            <a:fillRect/>
          </a:stretch>
        </p:blipFill>
        <p:spPr>
          <a:xfrm>
            <a:off x="7839534" y="4349176"/>
            <a:ext cx="4238828" cy="2508824"/>
          </a:xfrm>
          <a:prstGeom prst="rect">
            <a:avLst/>
          </a:prstGeom>
        </p:spPr>
      </p:pic>
    </p:spTree>
    <p:extLst>
      <p:ext uri="{BB962C8B-B14F-4D97-AF65-F5344CB8AC3E}">
        <p14:creationId xmlns:p14="http://schemas.microsoft.com/office/powerpoint/2010/main" val="8302089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6F859-C62D-BAF5-86AC-03E958A6FEC2}"/>
              </a:ext>
            </a:extLst>
          </p:cNvPr>
          <p:cNvSpPr>
            <a:spLocks noGrp="1"/>
          </p:cNvSpPr>
          <p:nvPr>
            <p:ph type="title"/>
          </p:nvPr>
        </p:nvSpPr>
        <p:spPr>
          <a:xfrm>
            <a:off x="1130510" y="455362"/>
            <a:ext cx="9486690" cy="1550419"/>
          </a:xfrm>
        </p:spPr>
        <p:txBody>
          <a:bodyPr/>
          <a:lstStyle/>
          <a:p>
            <a:r>
              <a:rPr lang="en-AU" dirty="0"/>
              <a:t>TC wind</a:t>
            </a:r>
          </a:p>
        </p:txBody>
      </p:sp>
      <p:sp>
        <p:nvSpPr>
          <p:cNvPr id="3" name="Content Placeholder 2">
            <a:extLst>
              <a:ext uri="{FF2B5EF4-FFF2-40B4-BE49-F238E27FC236}">
                <a16:creationId xmlns:a16="http://schemas.microsoft.com/office/drawing/2014/main" id="{0E651456-4797-6286-CAC2-F7E96429478B}"/>
              </a:ext>
            </a:extLst>
          </p:cNvPr>
          <p:cNvSpPr>
            <a:spLocks noGrp="1"/>
          </p:cNvSpPr>
          <p:nvPr>
            <p:ph idx="1"/>
          </p:nvPr>
        </p:nvSpPr>
        <p:spPr>
          <a:xfrm>
            <a:off x="1587710" y="4623315"/>
            <a:ext cx="10375690" cy="2034907"/>
          </a:xfrm>
        </p:spPr>
        <p:txBody>
          <a:bodyPr>
            <a:normAutofit/>
          </a:bodyPr>
          <a:lstStyle/>
          <a:p>
            <a:r>
              <a:rPr lang="en-AU" sz="1700" dirty="0"/>
              <a:t>Wind intensity zones from event maps (0-60km/h, 60-90km/h, 90-120km/h, 120km/h+ zones)</a:t>
            </a:r>
          </a:p>
          <a:p>
            <a:pPr marL="0" indent="0">
              <a:buNone/>
            </a:pPr>
            <a:r>
              <a:rPr lang="en-AU" dirty="0"/>
              <a:t>Event-specific wind buffers that show proximity to the TC path.</a:t>
            </a:r>
          </a:p>
        </p:txBody>
      </p:sp>
      <p:pic>
        <p:nvPicPr>
          <p:cNvPr id="5" name="Picture 4" descr="A map of the pacific ocean&#10;&#10;Description automatically generated">
            <a:extLst>
              <a:ext uri="{FF2B5EF4-FFF2-40B4-BE49-F238E27FC236}">
                <a16:creationId xmlns:a16="http://schemas.microsoft.com/office/drawing/2014/main" id="{40220A79-EE25-1497-19C0-1579DD648F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1169" y="1279033"/>
            <a:ext cx="4065539" cy="2663629"/>
          </a:xfrm>
          <a:prstGeom prst="rect">
            <a:avLst/>
          </a:prstGeom>
        </p:spPr>
      </p:pic>
      <p:pic>
        <p:nvPicPr>
          <p:cNvPr id="7" name="Picture 6" descr="A map of vanuatu with red dots and white text&#10;&#10;Description automatically generated">
            <a:extLst>
              <a:ext uri="{FF2B5EF4-FFF2-40B4-BE49-F238E27FC236}">
                <a16:creationId xmlns:a16="http://schemas.microsoft.com/office/drawing/2014/main" id="{21605158-6180-E7EC-D417-BAC0FBFE08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036" y="1283113"/>
            <a:ext cx="3490133" cy="2792106"/>
          </a:xfrm>
          <a:prstGeom prst="rect">
            <a:avLst/>
          </a:prstGeom>
        </p:spPr>
      </p:pic>
      <p:pic>
        <p:nvPicPr>
          <p:cNvPr id="9" name="Picture 8" descr="A map of a person's body&#10;&#10;Description automatically generated">
            <a:extLst>
              <a:ext uri="{FF2B5EF4-FFF2-40B4-BE49-F238E27FC236}">
                <a16:creationId xmlns:a16="http://schemas.microsoft.com/office/drawing/2014/main" id="{BCDAC62F-F180-FA85-C553-20CD07E37C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6708" y="1279033"/>
            <a:ext cx="3890661" cy="2663629"/>
          </a:xfrm>
          <a:prstGeom prst="rect">
            <a:avLst/>
          </a:prstGeom>
        </p:spPr>
      </p:pic>
    </p:spTree>
    <p:extLst>
      <p:ext uri="{BB962C8B-B14F-4D97-AF65-F5344CB8AC3E}">
        <p14:creationId xmlns:p14="http://schemas.microsoft.com/office/powerpoint/2010/main" val="9414194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6F859-C62D-BAF5-86AC-03E958A6FEC2}"/>
              </a:ext>
            </a:extLst>
          </p:cNvPr>
          <p:cNvSpPr>
            <a:spLocks noGrp="1"/>
          </p:cNvSpPr>
          <p:nvPr>
            <p:ph type="title"/>
          </p:nvPr>
        </p:nvSpPr>
        <p:spPr>
          <a:xfrm>
            <a:off x="1130510" y="455362"/>
            <a:ext cx="9486690" cy="1550419"/>
          </a:xfrm>
        </p:spPr>
        <p:txBody>
          <a:bodyPr/>
          <a:lstStyle/>
          <a:p>
            <a:r>
              <a:rPr lang="en-AU" dirty="0"/>
              <a:t>Exposure</a:t>
            </a:r>
          </a:p>
        </p:txBody>
      </p:sp>
      <p:sp>
        <p:nvSpPr>
          <p:cNvPr id="3" name="Content Placeholder 2">
            <a:extLst>
              <a:ext uri="{FF2B5EF4-FFF2-40B4-BE49-F238E27FC236}">
                <a16:creationId xmlns:a16="http://schemas.microsoft.com/office/drawing/2014/main" id="{0E651456-4797-6286-CAC2-F7E96429478B}"/>
              </a:ext>
            </a:extLst>
          </p:cNvPr>
          <p:cNvSpPr>
            <a:spLocks noGrp="1"/>
          </p:cNvSpPr>
          <p:nvPr>
            <p:ph idx="1"/>
          </p:nvPr>
        </p:nvSpPr>
        <p:spPr>
          <a:xfrm>
            <a:off x="3975534" y="4511478"/>
            <a:ext cx="7926906" cy="2034907"/>
          </a:xfrm>
        </p:spPr>
        <p:txBody>
          <a:bodyPr>
            <a:normAutofit fontScale="92500"/>
          </a:bodyPr>
          <a:lstStyle/>
          <a:p>
            <a:r>
              <a:rPr lang="en-US" sz="1700" dirty="0"/>
              <a:t>People (population density)</a:t>
            </a:r>
          </a:p>
          <a:p>
            <a:r>
              <a:rPr lang="en-US" sz="1700" dirty="0"/>
              <a:t>Houses (household density)</a:t>
            </a:r>
          </a:p>
          <a:p>
            <a:r>
              <a:rPr lang="en-US" sz="1700" dirty="0"/>
              <a:t>Roads (road presence)</a:t>
            </a:r>
          </a:p>
          <a:p>
            <a:pPr marL="0" indent="0">
              <a:buNone/>
            </a:pPr>
            <a:r>
              <a:rPr lang="en-US" dirty="0"/>
              <a:t>These exposure indicators quantify where has the most assets and is therefore more at risk to impacts and damages</a:t>
            </a:r>
          </a:p>
        </p:txBody>
      </p:sp>
      <p:pic>
        <p:nvPicPr>
          <p:cNvPr id="4098" name="Picture 2">
            <a:extLst>
              <a:ext uri="{FF2B5EF4-FFF2-40B4-BE49-F238E27FC236}">
                <a16:creationId xmlns:a16="http://schemas.microsoft.com/office/drawing/2014/main" id="{D0C4EC6B-0D2F-90AD-9D2C-ED06E30486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334" y="1274008"/>
            <a:ext cx="3259865" cy="462331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369A6F23-3C71-AC4E-1B9C-8A906E9305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2987" y="1329068"/>
            <a:ext cx="4191323" cy="282033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48EFECCA-1C14-FB75-DDA7-9BEA1A63D2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4310" y="1329068"/>
            <a:ext cx="4191323" cy="2820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9985422"/>
      </p:ext>
    </p:extLst>
  </p:cSld>
  <p:clrMapOvr>
    <a:masterClrMapping/>
  </p:clrMapOvr>
</p:sld>
</file>

<file path=ppt/theme/theme1.xml><?xml version="1.0" encoding="utf-8"?>
<a:theme xmlns:a="http://schemas.openxmlformats.org/drawingml/2006/main" name="InterweaveVTI">
  <a:themeElements>
    <a:clrScheme name="Custom 1">
      <a:dk1>
        <a:srgbClr val="FFFFFF"/>
      </a:dk1>
      <a:lt1>
        <a:srgbClr val="000000"/>
      </a:lt1>
      <a:dk2>
        <a:srgbClr val="FFFFFF"/>
      </a:dk2>
      <a:lt2>
        <a:srgbClr val="000000"/>
      </a:lt2>
      <a:accent1>
        <a:srgbClr val="BF9D65"/>
      </a:accent1>
      <a:accent2>
        <a:srgbClr val="A3A65B"/>
      </a:accent2>
      <a:accent3>
        <a:srgbClr val="8FAA6E"/>
      </a:accent3>
      <a:accent4>
        <a:srgbClr val="6CB262"/>
      </a:accent4>
      <a:accent5>
        <a:srgbClr val="6CAF80"/>
      </a:accent5>
      <a:accent6>
        <a:srgbClr val="61B099"/>
      </a:accent6>
      <a:hlink>
        <a:srgbClr val="6983AE"/>
      </a:hlink>
      <a:folHlink>
        <a:srgbClr val="7F7F7F"/>
      </a:folHlink>
    </a:clrScheme>
    <a:fontScheme name="Interweave">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terweaveVTI" id="{2A5AE21D-FC75-4AD0-BC12-FA563BC24905}" vid="{9A4A41B8-EB69-44BB-8E15-B517E25CF8CA}"/>
    </a:ext>
  </a:extLst>
</a:theme>
</file>

<file path=docProps/app.xml><?xml version="1.0" encoding="utf-8"?>
<Properties xmlns="http://schemas.openxmlformats.org/officeDocument/2006/extended-properties" xmlns:vt="http://schemas.openxmlformats.org/officeDocument/2006/docPropsVTypes">
  <Template/>
  <TotalTime>11534</TotalTime>
  <Words>1990</Words>
  <Application>Microsoft Office PowerPoint</Application>
  <PresentationFormat>Widescreen</PresentationFormat>
  <Paragraphs>179</Paragraphs>
  <Slides>29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Century Gothic</vt:lpstr>
      <vt:lpstr>Neue Haas Grotesk Text Pro</vt:lpstr>
      <vt:lpstr>InterweaveVTI</vt:lpstr>
      <vt:lpstr>PowerPoint Presentation</vt:lpstr>
      <vt:lpstr>TC risk in Vanuatu</vt:lpstr>
      <vt:lpstr>Introduction</vt:lpstr>
      <vt:lpstr>Agenda</vt:lpstr>
      <vt:lpstr>What we did</vt:lpstr>
      <vt:lpstr>TC flood potential</vt:lpstr>
      <vt:lpstr>TC surge potential</vt:lpstr>
      <vt:lpstr>TC wind</vt:lpstr>
      <vt:lpstr>Exposure</vt:lpstr>
      <vt:lpstr>Vulnerability</vt:lpstr>
      <vt:lpstr>Risk</vt:lpstr>
      <vt:lpstr>Importance of impact data</vt:lpstr>
      <vt:lpstr>Impact data availability</vt:lpstr>
      <vt:lpstr>Impact data ask</vt:lpstr>
      <vt:lpstr>Workshop discussion</vt:lpstr>
      <vt:lpstr>Housing vulnerability in Efate Island</vt:lpstr>
      <vt:lpstr>Reach of TCs in Vanuatu</vt:lpstr>
      <vt:lpstr>Reach of TCs in Vanuatu</vt:lpstr>
      <vt:lpstr>Distance from Shelter </vt:lpstr>
      <vt:lpstr>Economic indicators</vt:lpstr>
      <vt:lpstr>What are the most valued assets?</vt:lpstr>
      <vt:lpstr>Do, C., Kuleshov, Y., Choy, S. and Sun, C., 2024. Evaluating Tropical Cyclone-Induced Flood and Surge Risks for Vanuatu by Assessing Location Hazard Susceptibility. Remote Sensing, 16(11), p.1890.</vt:lpstr>
      <vt:lpstr>Thank You!</vt:lpstr>
      <vt:lpstr>Discussion summary</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Cameron Do</dc:creator>
  <cp:lastModifiedBy>Cameron Do</cp:lastModifiedBy>
  <cp:revision>26</cp:revision>
  <dcterms:created xsi:type="dcterms:W3CDTF">2024-06-24T01:45:56Z</dcterms:created>
  <dcterms:modified xsi:type="dcterms:W3CDTF">2024-07-17T07:04:38Z</dcterms:modified>
</cp:coreProperties>
</file>